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94" r:id="rId1"/>
  </p:sldMasterIdLst>
  <p:notesMasterIdLst>
    <p:notesMasterId r:id="rId30"/>
  </p:notesMasterIdLst>
  <p:sldIdLst>
    <p:sldId id="303" r:id="rId2"/>
    <p:sldId id="314" r:id="rId3"/>
    <p:sldId id="316" r:id="rId4"/>
    <p:sldId id="377" r:id="rId5"/>
    <p:sldId id="389" r:id="rId6"/>
    <p:sldId id="390" r:id="rId7"/>
    <p:sldId id="391" r:id="rId8"/>
    <p:sldId id="396" r:id="rId9"/>
    <p:sldId id="392" r:id="rId10"/>
    <p:sldId id="394" r:id="rId11"/>
    <p:sldId id="403" r:id="rId12"/>
    <p:sldId id="397" r:id="rId13"/>
    <p:sldId id="387" r:id="rId14"/>
    <p:sldId id="398" r:id="rId15"/>
    <p:sldId id="411" r:id="rId16"/>
    <p:sldId id="364" r:id="rId17"/>
    <p:sldId id="360" r:id="rId18"/>
    <p:sldId id="367" r:id="rId19"/>
    <p:sldId id="401" r:id="rId20"/>
    <p:sldId id="402" r:id="rId21"/>
    <p:sldId id="404" r:id="rId22"/>
    <p:sldId id="405" r:id="rId23"/>
    <p:sldId id="406" r:id="rId24"/>
    <p:sldId id="407" r:id="rId25"/>
    <p:sldId id="408" r:id="rId26"/>
    <p:sldId id="409" r:id="rId27"/>
    <p:sldId id="410" r:id="rId28"/>
    <p:sldId id="386" r:id="rId29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7CBFF"/>
    <a:srgbClr val="333300"/>
    <a:srgbClr val="993300"/>
    <a:srgbClr val="008000"/>
    <a:srgbClr val="959B5B"/>
    <a:srgbClr val="CC0000"/>
    <a:srgbClr val="000000"/>
    <a:srgbClr val="996600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Светлый стиль 3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70" autoAdjust="0"/>
  </p:normalViewPr>
  <p:slideViewPr>
    <p:cSldViewPr>
      <p:cViewPr varScale="1">
        <p:scale>
          <a:sx n="91" d="100"/>
          <a:sy n="91" d="100"/>
        </p:scale>
        <p:origin x="-480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235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noProof="0"/>
              <a:t>Образец текста</a:t>
            </a:r>
          </a:p>
          <a:p>
            <a:pPr lvl="1"/>
            <a:r>
              <a:rPr lang="ru-RU" altLang="ru-RU" noProof="0"/>
              <a:t>Второй уровень</a:t>
            </a:r>
          </a:p>
          <a:p>
            <a:pPr lvl="2"/>
            <a:r>
              <a:rPr lang="ru-RU" altLang="ru-RU" noProof="0"/>
              <a:t>Третий уровень</a:t>
            </a:r>
          </a:p>
          <a:p>
            <a:pPr lvl="3"/>
            <a:r>
              <a:rPr lang="ru-RU" altLang="ru-RU" noProof="0"/>
              <a:t>Четвертый уровень</a:t>
            </a:r>
          </a:p>
          <a:p>
            <a:pPr lvl="4"/>
            <a:r>
              <a:rPr lang="ru-RU" altLang="ru-RU" noProof="0"/>
              <a:t>Пятый уровень</a:t>
            </a:r>
          </a:p>
        </p:txBody>
      </p:sp>
      <p:sp>
        <p:nvSpPr>
          <p:cNvPr id="235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235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fld id="{AA183E81-B2E1-4337-B5E7-EC4B71C53AB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5185365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200400"/>
            <a:ext cx="75438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6858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054C8-2FB9-4C3C-8109-703C6B69D4DF}" type="slidenum">
              <a:rPr lang="ru-RU" altLang="ru-RU" smtClean="0"/>
              <a:pPr/>
              <a:t>‹#›</a:t>
            </a:fld>
            <a:endParaRPr lang="ru-RU" altLang="ru-RU"/>
          </a:p>
        </p:txBody>
      </p:sp>
      <p:sp>
        <p:nvSpPr>
          <p:cNvPr id="7" name="Rectangle 6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 anchor="t" anchorCtr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839DA-2B96-4420-88A2-ABC0FA109A2E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01"/>
            <a:ext cx="1828800" cy="541019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 anchor="t" anchorCtr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C60CD-E824-40B2-9972-D0353027F9E2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1F6BE-9528-495F-A9AE-F56D2DF596D3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8CC49-A5E4-459A-B0FA-D617F9E53360}" type="slidenum">
              <a:rPr lang="ru-RU" altLang="ru-RU" smtClean="0"/>
              <a:pPr/>
              <a:t>‹#›</a:t>
            </a:fld>
            <a:endParaRPr lang="ru-RU" altLang="ru-RU"/>
          </a:p>
        </p:txBody>
      </p:sp>
      <p:sp>
        <p:nvSpPr>
          <p:cNvPr id="8" name="Rectangle 7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AC2E4-10DF-4886-B145-666495CC8CE4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088ED-9731-4E66-A30C-B53DD02006D9}" type="slidenum">
              <a:rPr lang="ru-RU" altLang="ru-RU" smtClean="0"/>
              <a:pPr/>
              <a:t>‹#›</a:t>
            </a:fld>
            <a:endParaRPr lang="ru-RU" altLang="ru-RU"/>
          </a:p>
        </p:txBody>
      </p:sp>
      <p:cxnSp>
        <p:nvCxnSpPr>
          <p:cNvPr id="11" name="Straight Connector 10"/>
          <p:cNvCxnSpPr/>
          <p:nvPr/>
        </p:nvCxnSpPr>
        <p:spPr>
          <a:xfrm>
            <a:off x="7589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451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7BFC6-BCA2-46F1-876F-0FBCBB5EB66A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DECAC-4490-4417-859E-B534C89C5E9D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457200"/>
            <a:ext cx="4594934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1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BCACB-FB69-439E-9034-DBD98FDFBDC8}" type="slidenum">
              <a:rPr lang="ru-RU" altLang="ru-RU" smtClean="0"/>
              <a:pPr/>
              <a:t>‹#›</a:t>
            </a:fld>
            <a:endParaRPr lang="ru-RU" altLang="ru-RU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677194" y="2514600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8002E-F9D1-437D-B77E-F262A5824086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18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685800"/>
            <a:ext cx="75438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6D5D255F-39EF-4F6E-8C96-ADE84B3DE566}" type="slidenum">
              <a:rPr lang="ru-RU" altLang="ru-RU" smtClean="0"/>
              <a:pPr/>
              <a:t>‹#›</a:t>
            </a:fld>
            <a:endParaRPr lang="ru-RU" altLang="ru-RU"/>
          </a:p>
        </p:txBody>
      </p:sp>
      <p:sp>
        <p:nvSpPr>
          <p:cNvPr id="8" name="Rectangle 7"/>
          <p:cNvSpPr/>
          <p:nvPr/>
        </p:nvSpPr>
        <p:spPr>
          <a:xfrm>
            <a:off x="777240" y="0"/>
            <a:ext cx="75438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897" r:id="rId3"/>
    <p:sldLayoutId id="2147483898" r:id="rId4"/>
    <p:sldLayoutId id="2147483899" r:id="rId5"/>
    <p:sldLayoutId id="2147483900" r:id="rId6"/>
    <p:sldLayoutId id="2147483901" r:id="rId7"/>
    <p:sldLayoutId id="2147483902" r:id="rId8"/>
    <p:sldLayoutId id="2147483903" r:id="rId9"/>
    <p:sldLayoutId id="2147483904" r:id="rId10"/>
    <p:sldLayoutId id="214748390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9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12" Type="http://schemas.openxmlformats.org/officeDocument/2006/relationships/image" Target="../media/image18.jpeg"/><Relationship Id="rId2" Type="http://schemas.openxmlformats.org/officeDocument/2006/relationships/image" Target="../media/image8.jpeg"/><Relationship Id="rId16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11" Type="http://schemas.openxmlformats.org/officeDocument/2006/relationships/image" Target="../media/image17.jpeg"/><Relationship Id="rId5" Type="http://schemas.openxmlformats.org/officeDocument/2006/relationships/image" Target="../media/image11.jpeg"/><Relationship Id="rId15" Type="http://schemas.openxmlformats.org/officeDocument/2006/relationships/image" Target="../media/image21.jpe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Relationship Id="rId1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4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12" Type="http://schemas.openxmlformats.org/officeDocument/2006/relationships/image" Target="../media/image33.jpeg"/><Relationship Id="rId2" Type="http://schemas.openxmlformats.org/officeDocument/2006/relationships/image" Target="../media/image23.jpeg"/><Relationship Id="rId16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11" Type="http://schemas.openxmlformats.org/officeDocument/2006/relationships/image" Target="../media/image32.jpeg"/><Relationship Id="rId5" Type="http://schemas.openxmlformats.org/officeDocument/2006/relationships/image" Target="../media/image26.jpeg"/><Relationship Id="rId15" Type="http://schemas.openxmlformats.org/officeDocument/2006/relationships/image" Target="../media/image36.jpeg"/><Relationship Id="rId10" Type="http://schemas.openxmlformats.org/officeDocument/2006/relationships/image" Target="../media/image31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Relationship Id="rId1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jpeg"/><Relationship Id="rId4" Type="http://schemas.openxmlformats.org/officeDocument/2006/relationships/image" Target="../media/image76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infourok.ru/avtorskaya-programma-modulya-po-fizicheskoj-kulture-futbol-8183069.html" TargetMode="External"/><Relationship Id="rId2" Type="http://schemas.openxmlformats.org/officeDocument/2006/relationships/hyperlink" Target="https://sh19.ru/web-pages/web-&#1089;&#1090;&#1088;&#1072;&#1085;&#1080;&#1094;&#1099;-&#1091;&#1095;&#1080;&#1090;&#1077;&#1083;&#1077;&#1081;/&#1073;&#1099;&#1082;&#1086;&#1074;&#1089;&#1082;&#1080;&#1093;-&#1085;&#1072;&#1090;&#1072;&#1083;&#1100;&#1103;-&#1085;&#1080;&#1082;&#1086;&#1083;&#1072;&#1077;&#1074;&#1085;&#1072;" TargetMode="Externa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504" y="2852936"/>
            <a:ext cx="5328592" cy="2952328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2800" b="0" cap="none" dirty="0">
                <a:solidFill>
                  <a:schemeClr val="accent6">
                    <a:lumMod val="75000"/>
                  </a:schemeClr>
                </a:solidFill>
                <a:latin typeface="Arial Narrow" pitchFamily="34" charset="0"/>
                <a:cs typeface="Arial" pitchFamily="34" charset="0"/>
              </a:rPr>
              <a:t>Результаты педагогической деятельности </a:t>
            </a:r>
            <a:br>
              <a:rPr lang="ru-RU" sz="2800" b="0" cap="none" dirty="0">
                <a:solidFill>
                  <a:schemeClr val="accent6">
                    <a:lumMod val="75000"/>
                  </a:schemeClr>
                </a:solidFill>
                <a:latin typeface="Arial Narrow" pitchFamily="34" charset="0"/>
                <a:cs typeface="Arial" pitchFamily="34" charset="0"/>
              </a:rPr>
            </a:br>
            <a:r>
              <a:rPr lang="ru-RU" sz="2800" b="1" cap="none" dirty="0">
                <a:solidFill>
                  <a:schemeClr val="accent6">
                    <a:lumMod val="75000"/>
                  </a:schemeClr>
                </a:solidFill>
                <a:latin typeface="Arial Narrow" pitchFamily="34" charset="0"/>
                <a:cs typeface="Arial" pitchFamily="34" charset="0"/>
              </a:rPr>
              <a:t>Быковских Натальи Николаевны</a:t>
            </a:r>
            <a:r>
              <a:rPr lang="ru-RU" sz="2800" b="0" cap="none" dirty="0">
                <a:solidFill>
                  <a:schemeClr val="accent6">
                    <a:lumMod val="75000"/>
                  </a:schemeClr>
                </a:solidFill>
                <a:latin typeface="Arial Narrow" pitchFamily="34" charset="0"/>
                <a:cs typeface="Arial" pitchFamily="34" charset="0"/>
              </a:rPr>
              <a:t>, </a:t>
            </a:r>
            <a:br>
              <a:rPr lang="ru-RU" sz="2800" b="0" cap="none" dirty="0">
                <a:solidFill>
                  <a:schemeClr val="accent6">
                    <a:lumMod val="75000"/>
                  </a:schemeClr>
                </a:solidFill>
                <a:latin typeface="Arial Narrow" pitchFamily="34" charset="0"/>
                <a:cs typeface="Arial" pitchFamily="34" charset="0"/>
              </a:rPr>
            </a:br>
            <a:r>
              <a:rPr lang="ru-RU" sz="2800" b="0" cap="none" dirty="0">
                <a:solidFill>
                  <a:schemeClr val="accent6">
                    <a:lumMod val="75000"/>
                  </a:schemeClr>
                </a:solidFill>
                <a:latin typeface="Arial Narrow" pitchFamily="34" charset="0"/>
                <a:cs typeface="Arial" pitchFamily="34" charset="0"/>
              </a:rPr>
              <a:t>учителя физической культуры</a:t>
            </a:r>
            <a:br>
              <a:rPr lang="ru-RU" sz="2800" b="0" cap="none" dirty="0">
                <a:solidFill>
                  <a:schemeClr val="accent6">
                    <a:lumMod val="75000"/>
                  </a:schemeClr>
                </a:solidFill>
                <a:latin typeface="Arial Narrow" pitchFamily="34" charset="0"/>
                <a:cs typeface="Arial" pitchFamily="34" charset="0"/>
              </a:rPr>
            </a:br>
            <a:r>
              <a:rPr lang="ru-RU" sz="2800" dirty="0">
                <a:solidFill>
                  <a:schemeClr val="accent6">
                    <a:lumMod val="75000"/>
                  </a:schemeClr>
                </a:solidFill>
                <a:latin typeface="Arial Narrow" pitchFamily="34" charset="0"/>
                <a:cs typeface="Arial" pitchFamily="34" charset="0"/>
              </a:rPr>
              <a:t>высшей категории</a:t>
            </a:r>
            <a:r>
              <a:rPr lang="ru-RU" sz="2800" b="0" cap="none" dirty="0">
                <a:solidFill>
                  <a:schemeClr val="accent6">
                    <a:lumMod val="75000"/>
                  </a:schemeClr>
                </a:solidFill>
                <a:latin typeface="Arial Narrow" pitchFamily="34" charset="0"/>
                <a:cs typeface="Arial" pitchFamily="34" charset="0"/>
              </a:rPr>
              <a:t/>
            </a:r>
            <a:br>
              <a:rPr lang="ru-RU" sz="2800" b="0" cap="none" dirty="0">
                <a:solidFill>
                  <a:schemeClr val="accent6">
                    <a:lumMod val="75000"/>
                  </a:schemeClr>
                </a:solidFill>
                <a:latin typeface="Arial Narrow" pitchFamily="34" charset="0"/>
                <a:cs typeface="Arial" pitchFamily="34" charset="0"/>
              </a:rPr>
            </a:br>
            <a:r>
              <a:rPr lang="ru-RU" sz="2800" b="0" cap="none" dirty="0">
                <a:solidFill>
                  <a:schemeClr val="accent6">
                    <a:lumMod val="75000"/>
                  </a:schemeClr>
                </a:solidFill>
                <a:latin typeface="Arial Narrow" pitchFamily="34" charset="0"/>
                <a:cs typeface="Arial" pitchFamily="34" charset="0"/>
              </a:rPr>
              <a:t>МБОУ СОШ №19 </a:t>
            </a:r>
            <a:r>
              <a:rPr lang="ru-RU" sz="2800" b="0" cap="none" dirty="0" err="1">
                <a:solidFill>
                  <a:schemeClr val="accent6">
                    <a:lumMod val="75000"/>
                  </a:schemeClr>
                </a:solidFill>
                <a:latin typeface="Arial Narrow" pitchFamily="34" charset="0"/>
                <a:cs typeface="Arial" pitchFamily="34" charset="0"/>
              </a:rPr>
              <a:t>г.Новочеркасска</a:t>
            </a:r>
            <a:r>
              <a:rPr lang="ru-RU" sz="2800" b="0" cap="none" dirty="0">
                <a:solidFill>
                  <a:schemeClr val="accent6">
                    <a:lumMod val="75000"/>
                  </a:schemeClr>
                </a:solidFill>
                <a:latin typeface="Arial Narrow" pitchFamily="34" charset="0"/>
                <a:cs typeface="Arial" pitchFamily="34" charset="0"/>
              </a:rPr>
              <a:t/>
            </a:r>
            <a:br>
              <a:rPr lang="ru-RU" sz="2800" b="0" cap="none" dirty="0">
                <a:solidFill>
                  <a:schemeClr val="accent6">
                    <a:lumMod val="75000"/>
                  </a:schemeClr>
                </a:solidFill>
                <a:latin typeface="Arial Narrow" pitchFamily="34" charset="0"/>
                <a:cs typeface="Arial" pitchFamily="34" charset="0"/>
              </a:rPr>
            </a:br>
            <a:r>
              <a:rPr lang="ru-RU" sz="2800" b="0" cap="none" dirty="0">
                <a:solidFill>
                  <a:schemeClr val="accent6">
                    <a:lumMod val="75000"/>
                  </a:schemeClr>
                </a:solidFill>
                <a:latin typeface="Arial Narrow" pitchFamily="34" charset="0"/>
                <a:cs typeface="Arial" pitchFamily="34" charset="0"/>
              </a:rPr>
              <a:t>Ростовской области</a:t>
            </a:r>
            <a:endParaRPr lang="ru-RU" altLang="ru-RU" sz="2800" b="0" cap="none" dirty="0">
              <a:solidFill>
                <a:schemeClr val="accent6">
                  <a:lumMod val="75000"/>
                </a:schemeClr>
              </a:solidFill>
              <a:latin typeface="Arial Narrow" pitchFamily="34" charset="0"/>
              <a:cs typeface="Arial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836712"/>
            <a:ext cx="2865437" cy="5091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0417582"/>
              </p:ext>
            </p:extLst>
          </p:nvPr>
        </p:nvGraphicFramePr>
        <p:xfrm>
          <a:off x="539552" y="1340768"/>
          <a:ext cx="7848872" cy="43204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8969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516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04317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080120">
                <a:tc>
                  <a:txBody>
                    <a:bodyPr/>
                    <a:lstStyle/>
                    <a:p>
                      <a:pPr algn="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№п/п</a:t>
                      </a:r>
                      <a:endParaRPr lang="ru-RU" sz="1000" dirty="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Год выпуска</a:t>
                      </a:r>
                      <a:endParaRPr lang="ru-RU" sz="100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Количество выпускников</a:t>
                      </a:r>
                      <a:endParaRPr lang="ru-RU" sz="100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80120">
                <a:tc>
                  <a:txBody>
                    <a:bodyPr/>
                    <a:lstStyle/>
                    <a:p>
                      <a:pPr algn="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</a:t>
                      </a:r>
                      <a:endParaRPr lang="ru-RU" sz="100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2023</a:t>
                      </a:r>
                      <a:endParaRPr lang="ru-RU" sz="100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</a:t>
                      </a:r>
                      <a:endParaRPr lang="ru-RU" sz="100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080120">
                <a:tc>
                  <a:txBody>
                    <a:bodyPr/>
                    <a:lstStyle/>
                    <a:p>
                      <a:pPr algn="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</a:t>
                      </a:r>
                      <a:endParaRPr lang="ru-RU" sz="100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2024</a:t>
                      </a:r>
                      <a:endParaRPr lang="ru-RU" sz="100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</a:t>
                      </a:r>
                      <a:endParaRPr lang="ru-RU" sz="100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080120">
                <a:tc>
                  <a:txBody>
                    <a:bodyPr/>
                    <a:lstStyle/>
                    <a:p>
                      <a:pPr algn="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3</a:t>
                      </a:r>
                      <a:endParaRPr lang="ru-RU" sz="1000" dirty="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2025</a:t>
                      </a:r>
                      <a:endParaRPr lang="ru-RU" sz="100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3</a:t>
                      </a:r>
                      <a:endParaRPr lang="ru-RU" sz="1000" dirty="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63239" y="476672"/>
            <a:ext cx="8329524" cy="7232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ru-RU" dirty="0">
                <a:solidFill>
                  <a:srgbClr val="002060"/>
                </a:solidFill>
                <a:latin typeface="Arial Black" pitchFamily="34" charset="0"/>
                <a:ea typeface="Times New Roman"/>
              </a:rPr>
              <a:t>Сведения о награждении выпускников 11-х классов медалью</a:t>
            </a:r>
            <a:endParaRPr lang="ru-RU" dirty="0">
              <a:solidFill>
                <a:srgbClr val="002060"/>
              </a:solidFill>
              <a:latin typeface="Arial Black" pitchFamily="34" charset="0"/>
            </a:endParaRPr>
          </a:p>
          <a:p>
            <a:pPr algn="ctr">
              <a:spcBef>
                <a:spcPts val="600"/>
              </a:spcBef>
              <a:spcAft>
                <a:spcPts val="0"/>
              </a:spcAft>
            </a:pPr>
            <a:r>
              <a:rPr lang="ru-RU" dirty="0">
                <a:solidFill>
                  <a:srgbClr val="002060"/>
                </a:solidFill>
                <a:latin typeface="Arial Black" pitchFamily="34" charset="0"/>
                <a:ea typeface="Times New Roman"/>
              </a:rPr>
              <a:t>«За особые успехи выпускнику Дона»</a:t>
            </a:r>
            <a:endParaRPr lang="ru-RU" dirty="0">
              <a:solidFill>
                <a:srgbClr val="002060"/>
              </a:solidFill>
              <a:effectLst/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4708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579202"/>
            <a:ext cx="3853428" cy="548671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515217"/>
            <a:ext cx="4032448" cy="551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644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483394" y="-49972"/>
            <a:ext cx="45736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rgbClr val="002060"/>
                </a:solidFill>
                <a:latin typeface="Arial Black" pitchFamily="34" charset="0"/>
              </a:rPr>
              <a:t>Муниципальный уровень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C26FEBAB-B439-442E-A1A8-657A23DAF5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7819" y="402890"/>
            <a:ext cx="1458166" cy="205479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F90749CA-AC02-40CF-9B86-645C9D1E83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895" y="377370"/>
            <a:ext cx="1431065" cy="209701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FA533098-D0DF-4F0E-9CDE-6C5A8DC7133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7494" y="402890"/>
            <a:ext cx="1413828" cy="2096829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50D07E59-70F6-4626-B80A-80D416D1F05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917" y="403132"/>
            <a:ext cx="1459995" cy="2086228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C734CE7A-A058-4B47-8522-E22B3B001B5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698" y="386192"/>
            <a:ext cx="1447509" cy="207149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69F48E96-F792-4136-8EC7-9ABB85045DA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807" y="2480123"/>
            <a:ext cx="1468854" cy="2121678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F23343BA-D0EE-4B39-8C3A-B75C8B478AB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7819" y="2493002"/>
            <a:ext cx="1535225" cy="2139184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89CE27FE-AA49-41E7-9AE8-EFA2FF325D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4125" y="2499646"/>
            <a:ext cx="1559648" cy="2151920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xmlns="" id="{3A62E072-F751-4E2A-B0F9-F8A3F7B319D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9884" y="2558178"/>
            <a:ext cx="1399882" cy="2008831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xmlns="" id="{25627B30-3117-4BEB-959D-5C6270A34FA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0715" y="2649783"/>
            <a:ext cx="1341501" cy="1917225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xmlns="" id="{455AC6C4-39C5-4303-A6D6-B7A4B98FCDB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80" y="4617512"/>
            <a:ext cx="1563730" cy="2214427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xmlns="" id="{FFC58B9C-9E5E-429B-9EA3-53FC2D067FB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835" y="4629838"/>
            <a:ext cx="1518133" cy="2189774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xmlns="" id="{B96007BD-8322-4311-99B3-DCC3FFEC632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899" y="4661283"/>
            <a:ext cx="1483874" cy="2176004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xmlns="" id="{FDD0D605-D082-4772-A802-8CB020648B3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0644" y="4704648"/>
            <a:ext cx="1429881" cy="2040154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xmlns="" id="{0BE73675-F2A8-4F66-A4FA-F33AEFB5FC10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4713" y="4661283"/>
            <a:ext cx="1441709" cy="2040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432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0C2A2BA2-89DD-4064-BCC5-4AC0ABEF0D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073" y="404664"/>
            <a:ext cx="1530952" cy="221064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54D7765B-C50C-488A-B0ED-47C699DCFA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277" y="304176"/>
            <a:ext cx="1528219" cy="221064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CB9B886E-BF7A-4AED-81EC-7D299CAD947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54" y="2443600"/>
            <a:ext cx="1536080" cy="221064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1190B674-D27A-49FA-B16E-6CD1237B8D8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4190" y="2443600"/>
            <a:ext cx="1533359" cy="221064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CEBA7A84-5540-4C5F-BCBA-CFF023D64CA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07" y="4647352"/>
            <a:ext cx="1535493" cy="221064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D7EC6C5A-2803-4EF5-B0FD-66ED08BD536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840" y="4654248"/>
            <a:ext cx="1527309" cy="221064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A754907F-55A3-40FC-9443-CBCB25466CE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419" y="4687190"/>
            <a:ext cx="1564259" cy="2210648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43B4E2A8-B6EE-431F-B19F-51AA67DBD77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5165" y="2531295"/>
            <a:ext cx="1543210" cy="221064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EF0E8957-5EC3-4928-957E-D6FBFBEE6CF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1385" y="4654248"/>
            <a:ext cx="1519166" cy="221064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9994E405-973E-4F45-98C0-13B2B2AA2E9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3942" y="4675608"/>
            <a:ext cx="1522238" cy="2210648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7AFAF79B-F1E9-402A-9C78-EC7698745CD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391" y="2548624"/>
            <a:ext cx="1549920" cy="2210648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A5601ADA-C186-4A5D-BC3E-A8C905BAB2F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3082" y="2540136"/>
            <a:ext cx="1563264" cy="2210648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xmlns="" id="{7B8851E0-B33A-4E85-9482-173716ED83B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533" y="375400"/>
            <a:ext cx="1554890" cy="2210648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xmlns="" id="{B74FB9B5-283A-4414-98DE-52C6D090DB9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321" y="404664"/>
            <a:ext cx="1518997" cy="2210648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xmlns="" id="{332B5F2E-82A3-4185-BBF8-C36C4D4CEEB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1691" y="404664"/>
            <a:ext cx="1526741" cy="2210648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364D710E-244D-4BBA-8480-E8FA23EE5A71}"/>
              </a:ext>
            </a:extLst>
          </p:cNvPr>
          <p:cNvSpPr txBox="1"/>
          <p:nvPr/>
        </p:nvSpPr>
        <p:spPr>
          <a:xfrm>
            <a:off x="4283968" y="-14200"/>
            <a:ext cx="35734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>
                <a:solidFill>
                  <a:srgbClr val="002060"/>
                </a:solidFill>
                <a:latin typeface="Arial Black" panose="020B0A04020102020204" pitchFamily="34" charset="0"/>
              </a:rPr>
              <a:t>Региональный уровень</a:t>
            </a:r>
            <a:endParaRPr lang="ru-RU" sz="20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381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83968" y="427061"/>
            <a:ext cx="35573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srgbClr val="002060"/>
                </a:solidFill>
                <a:latin typeface="Arial Black" pitchFamily="34" charset="0"/>
              </a:rPr>
              <a:t>Федеральный уровень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052736"/>
            <a:ext cx="3533561" cy="501916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052736"/>
            <a:ext cx="3511669" cy="501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558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53"/>
          <a:stretch/>
        </p:blipFill>
        <p:spPr>
          <a:xfrm>
            <a:off x="2155258" y="332656"/>
            <a:ext cx="4833484" cy="6285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127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596" y="425036"/>
            <a:ext cx="2146622" cy="2951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0377" y="425035"/>
            <a:ext cx="2064053" cy="2939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356" y="400122"/>
            <a:ext cx="2127389" cy="2989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5090" y="400122"/>
            <a:ext cx="2184024" cy="3066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91" y="3333610"/>
            <a:ext cx="2127250" cy="298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218" y="3379647"/>
            <a:ext cx="2137433" cy="2941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0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7312" y="3379647"/>
            <a:ext cx="2145080" cy="2941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1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6876" y="3379648"/>
            <a:ext cx="2172238" cy="2972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3524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781" y="620688"/>
            <a:ext cx="3744416" cy="5329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570" y="620688"/>
            <a:ext cx="3705618" cy="5294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2837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1204"/>
            <a:ext cx="4049209" cy="54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5" r="9618"/>
          <a:stretch/>
        </p:blipFill>
        <p:spPr bwMode="auto">
          <a:xfrm>
            <a:off x="3363310" y="609597"/>
            <a:ext cx="5780690" cy="54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3790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03"/>
          <a:stretch/>
        </p:blipFill>
        <p:spPr>
          <a:xfrm>
            <a:off x="5220072" y="2206671"/>
            <a:ext cx="3511184" cy="427966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24"/>
          <a:stretch/>
        </p:blipFill>
        <p:spPr>
          <a:xfrm>
            <a:off x="149017" y="620688"/>
            <a:ext cx="5574738" cy="421323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868144" y="836712"/>
            <a:ext cx="318869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srgbClr val="002060"/>
                </a:solidFill>
                <a:latin typeface="Arial Black" pitchFamily="34" charset="0"/>
              </a:rPr>
              <a:t>О нас пишут </a:t>
            </a:r>
          </a:p>
          <a:p>
            <a:r>
              <a:rPr lang="ru-RU" sz="3200" dirty="0">
                <a:solidFill>
                  <a:srgbClr val="002060"/>
                </a:solidFill>
                <a:latin typeface="Arial Black" pitchFamily="34" charset="0"/>
              </a:rPr>
              <a:t>в СМИ</a:t>
            </a:r>
          </a:p>
        </p:txBody>
      </p:sp>
    </p:spTree>
    <p:extLst>
      <p:ext uri="{BB962C8B-B14F-4D97-AF65-F5344CB8AC3E}">
        <p14:creationId xmlns:p14="http://schemas.microsoft.com/office/powerpoint/2010/main" val="3393872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2"/>
          <p:cNvSpPr txBox="1">
            <a:spLocks/>
          </p:cNvSpPr>
          <p:nvPr/>
        </p:nvSpPr>
        <p:spPr bwMode="auto">
          <a:xfrm>
            <a:off x="457200" y="2636912"/>
            <a:ext cx="8229600" cy="1800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 algn="ctr">
              <a:defRPr/>
            </a:pPr>
            <a:r>
              <a:rPr lang="ru-RU" sz="3200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Физическая культура – компонент целостного развития личности. Это составная часть общей культуры и профессиональной подготовки обучающихся, неотъемлемая часть образовательного процесса</a:t>
            </a:r>
            <a:r>
              <a:rPr lang="ru-RU" sz="2400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</a:p>
          <a:p>
            <a:pPr lvl="0" algn="ctr">
              <a:defRPr/>
            </a:pPr>
            <a:endParaRPr lang="ru-RU" sz="2000" dirty="0">
              <a:solidFill>
                <a:schemeClr val="accent3">
                  <a:lumMod val="75000"/>
                </a:schemeClr>
              </a:solidFill>
              <a:latin typeface="Arial Black" panose="020B0A040201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24744"/>
            <a:ext cx="2764574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088018"/>
            <a:ext cx="2765447" cy="3969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052736"/>
            <a:ext cx="2599738" cy="392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8193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829270"/>
            <a:ext cx="3466824" cy="502514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403" y="829270"/>
            <a:ext cx="3460795" cy="502514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836712"/>
            <a:ext cx="3527680" cy="5025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804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908720"/>
            <a:ext cx="3933565" cy="544522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875233"/>
            <a:ext cx="3888432" cy="5500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568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53" y="692696"/>
            <a:ext cx="3878139" cy="552321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692696"/>
            <a:ext cx="3877443" cy="5523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938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790" y="476414"/>
            <a:ext cx="3970880" cy="583264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090" y="528016"/>
            <a:ext cx="4012107" cy="5846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557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40985" y="2672816"/>
            <a:ext cx="3112276" cy="448062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4693" y="-556106"/>
            <a:ext cx="3110972" cy="449873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99952" y="-518165"/>
            <a:ext cx="3074970" cy="438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544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69053" y="1925879"/>
            <a:ext cx="2009256" cy="285525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56762" y="4164500"/>
            <a:ext cx="2033840" cy="285526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896205"/>
            <a:ext cx="3273599" cy="469297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82997" y="-280884"/>
            <a:ext cx="1981369" cy="2855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683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3396675"/>
            <a:ext cx="4000088" cy="25905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37460"/>
          <a:stretch/>
        </p:blipFill>
        <p:spPr>
          <a:xfrm>
            <a:off x="323528" y="3740107"/>
            <a:ext cx="3954855" cy="228118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548679"/>
            <a:ext cx="3832608" cy="252093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A99DD2BD-31F9-446E-A9A2-D1449A62531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04" b="6863"/>
          <a:stretch/>
        </p:blipFill>
        <p:spPr>
          <a:xfrm>
            <a:off x="1187624" y="332656"/>
            <a:ext cx="2525255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979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594A8127-254A-4FB5-9771-3B9393A6F36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-60840" y="0"/>
            <a:ext cx="9265679" cy="3183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66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02075"/>
            <a:ext cx="4752528" cy="2682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356992"/>
            <a:ext cx="3869865" cy="2736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2">
            <a:extLst>
              <a:ext uri="{FF2B5EF4-FFF2-40B4-BE49-F238E27FC236}">
                <a16:creationId xmlns:a16="http://schemas.microsoft.com/office/drawing/2014/main" xmlns="" id="{5D8FFE52-A7CA-5230-02B0-7EF54AEA734B}"/>
              </a:ext>
            </a:extLst>
          </p:cNvPr>
          <p:cNvSpPr txBox="1">
            <a:spLocks/>
          </p:cNvSpPr>
          <p:nvPr/>
        </p:nvSpPr>
        <p:spPr>
          <a:xfrm>
            <a:off x="238376" y="1556792"/>
            <a:ext cx="8820472" cy="4495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eaLnBrk="0" hangingPunct="0">
              <a:lnSpc>
                <a:spcPct val="100000"/>
              </a:lnSpc>
              <a:spcBef>
                <a:spcPct val="0"/>
              </a:spcBef>
              <a:buSzTx/>
              <a:buNone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</a:t>
            </a:r>
            <a:r>
              <a:rPr kumimoji="0" lang="ru-R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eb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-страница на школьном сайте </a:t>
            </a:r>
            <a:r>
              <a:rPr lang="en-US" sz="2800" dirty="0">
                <a:solidFill>
                  <a:srgbClr val="002060"/>
                </a:solidFill>
                <a:latin typeface="Garamond" pitchFamily="18" charset="0"/>
                <a:hlinkClick r:id="rId2"/>
              </a:rPr>
              <a:t>https://sh19.ru/web-pages/web-</a:t>
            </a:r>
            <a:r>
              <a:rPr lang="ru-RU" sz="2800" dirty="0">
                <a:solidFill>
                  <a:srgbClr val="002060"/>
                </a:solidFill>
                <a:latin typeface="Garamond" pitchFamily="18" charset="0"/>
                <a:hlinkClick r:id="rId2"/>
              </a:rPr>
              <a:t>страницы-учителей/</a:t>
            </a:r>
            <a:r>
              <a:rPr lang="ru-RU" sz="2800" dirty="0" err="1">
                <a:solidFill>
                  <a:srgbClr val="002060"/>
                </a:solidFill>
                <a:latin typeface="Garamond" pitchFamily="18" charset="0"/>
                <a:hlinkClick r:id="rId2"/>
              </a:rPr>
              <a:t>быковских-наталья-николаевна</a:t>
            </a:r>
            <a:endParaRPr lang="ru-RU" sz="2800" dirty="0">
              <a:solidFill>
                <a:srgbClr val="002060"/>
              </a:solidFill>
              <a:latin typeface="Garamond" pitchFamily="18" charset="0"/>
            </a:endParaRPr>
          </a:p>
          <a:p>
            <a:pPr lvl="0" fontAlgn="auto">
              <a:spcAft>
                <a:spcPts val="0"/>
              </a:spcAft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Сайт, созданный в рамках проекта «</a:t>
            </a:r>
            <a:r>
              <a:rPr kumimoji="0" lang="ru-R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Инфоурок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» </a:t>
            </a:r>
            <a:b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en-US" sz="2800" dirty="0">
                <a:solidFill>
                  <a:srgbClr val="002060"/>
                </a:solidFill>
                <a:latin typeface="Garamond" pitchFamily="18" charset="0"/>
                <a:hlinkClick r:id="rId3"/>
              </a:rPr>
              <a:t>https://infourok.ru/avtorskaya-programma-modulya-po-fizicheskoj-kulture-futbol-8183069.html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4FCBAF5-B906-B477-7358-820A9BC28E82}"/>
              </a:ext>
            </a:extLst>
          </p:cNvPr>
          <p:cNvSpPr txBox="1"/>
          <p:nvPr/>
        </p:nvSpPr>
        <p:spPr>
          <a:xfrm>
            <a:off x="2627784" y="522258"/>
            <a:ext cx="46177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Сетевое взаимодействие</a:t>
            </a:r>
            <a:endParaRPr lang="ru-RU" sz="2800" b="1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0182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548680"/>
            <a:ext cx="3824116" cy="5446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0327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32323" y="980728"/>
            <a:ext cx="676875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ru-RU" sz="4000" dirty="0">
                <a:solidFill>
                  <a:srgbClr val="002060"/>
                </a:solidFill>
                <a:latin typeface="Arial Black" pitchFamily="34" charset="0"/>
              </a:rPr>
              <a:t>общая оценка успеваемости </a:t>
            </a:r>
          </a:p>
          <a:p>
            <a:pPr marL="285750" indent="-285750">
              <a:buFontTx/>
              <a:buChar char="-"/>
            </a:pPr>
            <a:endParaRPr lang="ru-RU" sz="4000" dirty="0">
              <a:solidFill>
                <a:srgbClr val="002060"/>
              </a:solidFill>
              <a:latin typeface="Arial Black" pitchFamily="34" charset="0"/>
            </a:endParaRPr>
          </a:p>
          <a:p>
            <a:pPr marL="285750" indent="-285750">
              <a:buFontTx/>
              <a:buChar char="-"/>
            </a:pPr>
            <a:r>
              <a:rPr lang="ru-RU" sz="4000" dirty="0">
                <a:solidFill>
                  <a:srgbClr val="002060"/>
                </a:solidFill>
                <a:latin typeface="Arial Black" pitchFamily="34" charset="0"/>
              </a:rPr>
              <a:t>итоговая отметка </a:t>
            </a:r>
          </a:p>
          <a:p>
            <a:pPr marL="285750" indent="-285750">
              <a:buFontTx/>
              <a:buChar char="-"/>
            </a:pPr>
            <a:endParaRPr lang="ru-RU" sz="4000" dirty="0">
              <a:solidFill>
                <a:srgbClr val="002060"/>
              </a:solidFill>
              <a:latin typeface="Arial Black" pitchFamily="34" charset="0"/>
            </a:endParaRPr>
          </a:p>
          <a:p>
            <a:pPr marL="285750" indent="-285750">
              <a:buFontTx/>
              <a:buChar char="-"/>
            </a:pPr>
            <a:r>
              <a:rPr lang="ru-RU" sz="4000" dirty="0">
                <a:solidFill>
                  <a:srgbClr val="002060"/>
                </a:solidFill>
                <a:latin typeface="Arial Black" pitchFamily="34" charset="0"/>
              </a:rPr>
              <a:t>оценка успеваемости за учебный год</a:t>
            </a:r>
          </a:p>
        </p:txBody>
      </p:sp>
    </p:spTree>
    <p:extLst>
      <p:ext uri="{BB962C8B-B14F-4D97-AF65-F5344CB8AC3E}">
        <p14:creationId xmlns:p14="http://schemas.microsoft.com/office/powerpoint/2010/main" val="1491694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31640" y="432631"/>
            <a:ext cx="64972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latin typeface="Arial Black" pitchFamily="34" charset="0"/>
              </a:rPr>
              <a:t>Уровень учебных достижений обучающихся </a:t>
            </a:r>
          </a:p>
          <a:p>
            <a:pPr algn="ctr"/>
            <a:r>
              <a:rPr lang="ru-RU" dirty="0">
                <a:solidFill>
                  <a:srgbClr val="002060"/>
                </a:solidFill>
                <a:latin typeface="Arial Black" pitchFamily="34" charset="0"/>
              </a:rPr>
              <a:t>по физической культуре за последние три года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4337296"/>
              </p:ext>
            </p:extLst>
          </p:nvPr>
        </p:nvGraphicFramePr>
        <p:xfrm>
          <a:off x="2051720" y="1340768"/>
          <a:ext cx="5256585" cy="468051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7664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1893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3435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3545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3161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759578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5788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9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097" marR="550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классы</a:t>
                      </a:r>
                      <a:endParaRPr lang="ru-RU" sz="9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097" marR="55097" marT="0" marB="0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Количество</a:t>
                      </a:r>
                      <a:endParaRPr lang="ru-RU" sz="900">
                        <a:effectLst/>
                      </a:endParaRPr>
                    </a:p>
                    <a:p>
                      <a:pPr algn="ctr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обучающихся</a:t>
                      </a:r>
                      <a:endParaRPr lang="ru-RU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097" marR="55097" marT="0" marB="0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Абсолютная</a:t>
                      </a:r>
                      <a:endParaRPr lang="ru-RU" sz="900">
                        <a:effectLst/>
                      </a:endParaRPr>
                    </a:p>
                    <a:p>
                      <a:pPr algn="ctr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 успеваемость</a:t>
                      </a:r>
                      <a:endParaRPr lang="ru-RU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097" marR="55097" marT="0" marB="0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Качественная успеваемость</a:t>
                      </a:r>
                      <a:endParaRPr lang="ru-RU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097" marR="55097" marT="0" marB="0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Средняя</a:t>
                      </a:r>
                      <a:endParaRPr lang="ru-RU" sz="900">
                        <a:effectLst/>
                      </a:endParaRPr>
                    </a:p>
                    <a:p>
                      <a:pPr algn="ctr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отметка</a:t>
                      </a:r>
                      <a:endParaRPr lang="ru-RU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097" marR="55097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36723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2022-2023</a:t>
                      </a:r>
                      <a:endParaRPr lang="ru-RU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097" marR="550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1а</a:t>
                      </a:r>
                      <a:endParaRPr lang="ru-RU" sz="9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2а,2б,2в</a:t>
                      </a:r>
                      <a:endParaRPr lang="ru-RU" sz="9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3а,3б,3в</a:t>
                      </a:r>
                      <a:endParaRPr lang="ru-RU" sz="9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4а,4б,4в</a:t>
                      </a:r>
                      <a:endParaRPr lang="ru-RU" sz="9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5а,5б,5в,5ф</a:t>
                      </a:r>
                      <a:endParaRPr lang="ru-RU" sz="9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6</a:t>
                      </a:r>
                      <a:r>
                        <a:rPr lang="en-US" sz="1000" dirty="0">
                          <a:effectLst/>
                        </a:rPr>
                        <a:t>в</a:t>
                      </a:r>
                      <a:endParaRPr lang="ru-RU" sz="9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 </a:t>
                      </a:r>
                      <a:endParaRPr lang="ru-RU" sz="9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097" marR="550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9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9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378</a:t>
                      </a:r>
                      <a:endParaRPr lang="ru-RU" sz="9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097" marR="550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100%</a:t>
                      </a:r>
                      <a:endParaRPr lang="ru-RU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097" marR="550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95,6%</a:t>
                      </a:r>
                      <a:endParaRPr lang="ru-RU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097" marR="550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4,5</a:t>
                      </a:r>
                      <a:endParaRPr lang="ru-RU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097" marR="55097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36723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202</a:t>
                      </a:r>
                      <a:r>
                        <a:rPr lang="ru-RU" sz="1000">
                          <a:effectLst/>
                        </a:rPr>
                        <a:t>3</a:t>
                      </a:r>
                      <a:r>
                        <a:rPr lang="en-US" sz="1000">
                          <a:effectLst/>
                        </a:rPr>
                        <a:t>-202</a:t>
                      </a:r>
                      <a:r>
                        <a:rPr lang="ru-RU" sz="1000">
                          <a:effectLst/>
                        </a:rPr>
                        <a:t>4</a:t>
                      </a:r>
                      <a:endParaRPr lang="ru-RU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097" marR="550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2а</a:t>
                      </a:r>
                      <a:endParaRPr lang="ru-RU" sz="9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3а,3б,3в</a:t>
                      </a:r>
                      <a:endParaRPr lang="ru-RU" sz="9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4а,4б,4в</a:t>
                      </a:r>
                      <a:endParaRPr lang="ru-RU" sz="9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5а,5б,5в</a:t>
                      </a:r>
                      <a:endParaRPr lang="ru-RU" sz="9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6а,6б,6в,6ф</a:t>
                      </a:r>
                      <a:endParaRPr lang="ru-RU" sz="9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7</a:t>
                      </a:r>
                      <a:r>
                        <a:rPr lang="en-US" sz="1000">
                          <a:effectLst/>
                        </a:rPr>
                        <a:t>в</a:t>
                      </a:r>
                      <a:endParaRPr lang="ru-RU" sz="9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097" marR="550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421</a:t>
                      </a:r>
                      <a:endParaRPr lang="ru-RU" sz="9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097" marR="550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100%</a:t>
                      </a:r>
                      <a:endParaRPr lang="ru-RU" sz="9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097" marR="550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98,0%</a:t>
                      </a:r>
                      <a:endParaRPr lang="ru-RU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097" marR="550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4,</a:t>
                      </a:r>
                      <a:r>
                        <a:rPr lang="ru-RU" sz="1000">
                          <a:effectLst/>
                        </a:rPr>
                        <a:t>6</a:t>
                      </a:r>
                      <a:endParaRPr lang="ru-RU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097" marR="55097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36723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2024-2025</a:t>
                      </a:r>
                      <a:endParaRPr lang="ru-RU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097" marR="550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3а</a:t>
                      </a:r>
                      <a:endParaRPr lang="ru-RU" sz="9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4а,4б,4в</a:t>
                      </a:r>
                      <a:endParaRPr lang="ru-RU" sz="9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5а,5б,5в</a:t>
                      </a:r>
                      <a:endParaRPr lang="ru-RU" sz="9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6а,6б,6в</a:t>
                      </a:r>
                      <a:endParaRPr lang="ru-RU" sz="9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7а,7б,7в,7ф</a:t>
                      </a:r>
                      <a:endParaRPr lang="ru-RU" sz="9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8</a:t>
                      </a:r>
                      <a:r>
                        <a:rPr lang="en-US" sz="1000">
                          <a:effectLst/>
                        </a:rPr>
                        <a:t>в</a:t>
                      </a:r>
                      <a:endParaRPr lang="ru-RU" sz="9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097" marR="550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097" marR="550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 </a:t>
                      </a:r>
                      <a:endParaRPr lang="ru-RU" sz="9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097" marR="550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ru-RU" sz="9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99,2%</a:t>
                      </a:r>
                      <a:endParaRPr lang="ru-RU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097" marR="550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 </a:t>
                      </a:r>
                      <a:endParaRPr lang="ru-RU" sz="9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 </a:t>
                      </a:r>
                      <a:endParaRPr lang="ru-RU" sz="9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4,8</a:t>
                      </a:r>
                      <a:endParaRPr lang="ru-RU" sz="9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097" marR="55097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69968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3526821"/>
              </p:ext>
            </p:extLst>
          </p:nvPr>
        </p:nvGraphicFramePr>
        <p:xfrm>
          <a:off x="2339752" y="1196748"/>
          <a:ext cx="4608511" cy="547261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2276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2276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0511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49063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49063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490633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490633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490633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304708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</a:tblGrid>
              <a:tr h="257249">
                <a:tc rowSpan="2">
                  <a:txBody>
                    <a:bodyPr/>
                    <a:lstStyle/>
                    <a:p>
                      <a:pPr indent="450215"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 </a:t>
                      </a:r>
                      <a:endParaRPr lang="ru-RU" sz="5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 err="1">
                          <a:effectLst/>
                        </a:rPr>
                        <a:t>Учебныйгод</a:t>
                      </a:r>
                      <a:endParaRPr lang="ru-RU" sz="500" dirty="0">
                        <a:effectLst/>
                        <a:latin typeface="Calibri"/>
                      </a:endParaRPr>
                    </a:p>
                  </a:txBody>
                  <a:tcPr marL="0" marR="0" marT="0" marB="0"/>
                </a:tc>
                <a:tc rowSpan="2">
                  <a:txBody>
                    <a:bodyPr/>
                    <a:lstStyle/>
                    <a:p>
                      <a:pPr indent="450215"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 </a:t>
                      </a:r>
                      <a:endParaRPr lang="ru-RU" sz="5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Класс</a:t>
                      </a:r>
                      <a:endParaRPr lang="ru-RU" sz="500">
                        <a:effectLst/>
                        <a:latin typeface="Calibri"/>
                      </a:endParaRPr>
                    </a:p>
                  </a:txBody>
                  <a:tcPr marL="0" marR="0" marT="0" marB="0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 </a:t>
                      </a:r>
                      <a:endParaRPr lang="ru-RU" sz="5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Предмет </a:t>
                      </a:r>
                      <a:endParaRPr lang="ru-RU" sz="500">
                        <a:effectLst/>
                        <a:latin typeface="Calibri"/>
                      </a:endParaRPr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Промежуточный  контроль (декабрь)</a:t>
                      </a:r>
                      <a:endParaRPr lang="ru-RU" sz="500">
                        <a:effectLst/>
                        <a:latin typeface="Calibri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Итоговый  контроль (май)</a:t>
                      </a:r>
                      <a:endParaRPr lang="ru-RU" sz="500">
                        <a:effectLst/>
                        <a:latin typeface="Calibri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Средняя отметка</a:t>
                      </a:r>
                      <a:endParaRPr lang="ru-RU" sz="500">
                        <a:effectLst/>
                        <a:latin typeface="Calibri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1449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Абсолютна успеваемость</a:t>
                      </a:r>
                      <a:endParaRPr lang="ru-RU" sz="500">
                        <a:effectLst/>
                        <a:latin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Качественная успеваемость</a:t>
                      </a:r>
                      <a:endParaRPr lang="ru-RU" sz="500">
                        <a:effectLst/>
                        <a:latin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Абсолютна успеваемость</a:t>
                      </a:r>
                      <a:endParaRPr lang="ru-RU" sz="500">
                        <a:effectLst/>
                        <a:latin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Качественная успеваемость</a:t>
                      </a:r>
                      <a:endParaRPr lang="ru-RU" sz="500">
                        <a:effectLst/>
                        <a:latin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Декабрь</a:t>
                      </a:r>
                      <a:endParaRPr lang="ru-RU" sz="500">
                        <a:effectLst/>
                        <a:latin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Май </a:t>
                      </a:r>
                      <a:endParaRPr lang="ru-RU" sz="500">
                        <a:effectLst/>
                        <a:latin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95488">
                <a:tc row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 </a:t>
                      </a:r>
                      <a:endParaRPr lang="ru-RU" sz="5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 </a:t>
                      </a:r>
                      <a:endParaRPr lang="ru-RU" sz="5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 </a:t>
                      </a:r>
                      <a:endParaRPr lang="ru-RU" sz="5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2022-2023</a:t>
                      </a:r>
                      <a:endParaRPr lang="ru-RU" sz="5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 </a:t>
                      </a:r>
                      <a:endParaRPr lang="ru-RU" sz="5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 </a:t>
                      </a:r>
                      <a:endParaRPr lang="ru-RU" sz="5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1а</a:t>
                      </a:r>
                      <a:endParaRPr lang="ru-RU" sz="5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Физическая культура</a:t>
                      </a:r>
                      <a:endParaRPr lang="ru-RU" sz="500">
                        <a:effectLst/>
                        <a:latin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100%</a:t>
                      </a:r>
                      <a:endParaRPr lang="ru-RU" sz="500">
                        <a:effectLst/>
                        <a:latin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93,1%</a:t>
                      </a:r>
                      <a:endParaRPr lang="ru-RU" sz="500">
                        <a:effectLst/>
                        <a:latin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100%</a:t>
                      </a:r>
                      <a:endParaRPr lang="ru-RU" sz="500">
                        <a:effectLst/>
                        <a:latin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95,3 %</a:t>
                      </a:r>
                      <a:endParaRPr lang="ru-RU" sz="500">
                        <a:effectLst/>
                        <a:latin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4,4</a:t>
                      </a:r>
                      <a:endParaRPr lang="ru-RU" sz="500">
                        <a:effectLst/>
                        <a:latin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4,8</a:t>
                      </a:r>
                      <a:endParaRPr lang="ru-RU" sz="500">
                        <a:effectLst/>
                        <a:latin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7654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2а,2б,2в</a:t>
                      </a:r>
                      <a:endParaRPr lang="ru-RU" sz="500">
                        <a:effectLst/>
                      </a:endParaRPr>
                    </a:p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Физическая культура</a:t>
                      </a:r>
                      <a:endParaRPr lang="ru-RU" sz="500">
                        <a:effectLst/>
                        <a:latin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100 %</a:t>
                      </a:r>
                      <a:endParaRPr lang="ru-RU" sz="500">
                        <a:effectLst/>
                        <a:latin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91,6 %</a:t>
                      </a:r>
                      <a:endParaRPr lang="ru-RU" sz="500">
                        <a:effectLst/>
                        <a:latin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100 %</a:t>
                      </a:r>
                      <a:endParaRPr lang="ru-RU" sz="500">
                        <a:effectLst/>
                        <a:latin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94,5 %</a:t>
                      </a:r>
                      <a:endParaRPr lang="ru-RU" sz="500">
                        <a:effectLst/>
                        <a:latin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4,5</a:t>
                      </a:r>
                      <a:endParaRPr lang="ru-RU" sz="500">
                        <a:effectLst/>
                        <a:latin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4,8</a:t>
                      </a:r>
                      <a:endParaRPr lang="ru-RU" sz="500">
                        <a:effectLst/>
                        <a:latin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7654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3а,3в,3б</a:t>
                      </a:r>
                      <a:endParaRPr lang="ru-RU" sz="500">
                        <a:effectLst/>
                      </a:endParaRPr>
                    </a:p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Физическая культура</a:t>
                      </a:r>
                      <a:endParaRPr lang="ru-RU" sz="500">
                        <a:effectLst/>
                        <a:latin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100 %</a:t>
                      </a:r>
                      <a:endParaRPr lang="ru-RU" sz="500">
                        <a:effectLst/>
                        <a:latin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92,3%</a:t>
                      </a:r>
                      <a:endParaRPr lang="ru-RU" sz="500">
                        <a:effectLst/>
                        <a:latin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100 %</a:t>
                      </a:r>
                      <a:endParaRPr lang="ru-RU" sz="500">
                        <a:effectLst/>
                        <a:latin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94,6%</a:t>
                      </a:r>
                      <a:endParaRPr lang="ru-RU" sz="500">
                        <a:effectLst/>
                        <a:latin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4.6</a:t>
                      </a:r>
                      <a:endParaRPr lang="ru-RU" sz="500">
                        <a:effectLst/>
                        <a:latin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4.8</a:t>
                      </a:r>
                      <a:endParaRPr lang="ru-RU" sz="500">
                        <a:effectLst/>
                        <a:latin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7654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4а,4б,4в</a:t>
                      </a:r>
                      <a:endParaRPr lang="ru-RU" sz="500">
                        <a:effectLst/>
                      </a:endParaRPr>
                    </a:p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Физическая культура</a:t>
                      </a:r>
                      <a:endParaRPr lang="ru-RU" sz="500">
                        <a:effectLst/>
                        <a:latin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100 %</a:t>
                      </a:r>
                      <a:endParaRPr lang="ru-RU" sz="500">
                        <a:effectLst/>
                        <a:latin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89 %</a:t>
                      </a:r>
                      <a:endParaRPr lang="ru-RU" sz="500">
                        <a:effectLst/>
                        <a:latin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100 %</a:t>
                      </a:r>
                      <a:endParaRPr lang="ru-RU" sz="500">
                        <a:effectLst/>
                        <a:latin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89%</a:t>
                      </a:r>
                      <a:endParaRPr lang="ru-RU" sz="500">
                        <a:effectLst/>
                        <a:latin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4,5</a:t>
                      </a:r>
                      <a:endParaRPr lang="ru-RU" sz="500">
                        <a:effectLst/>
                        <a:latin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4,6</a:t>
                      </a:r>
                      <a:endParaRPr lang="ru-RU" sz="500">
                        <a:effectLst/>
                        <a:latin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5724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>
                          <a:effectLst/>
                        </a:rPr>
                        <a:t>5а,5б,5в</a:t>
                      </a:r>
                      <a:endParaRPr lang="ru-RU" sz="500">
                        <a:effectLst/>
                        <a:latin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Физическая культура</a:t>
                      </a:r>
                      <a:endParaRPr lang="ru-RU" sz="500">
                        <a:effectLst/>
                        <a:latin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100 %</a:t>
                      </a:r>
                      <a:endParaRPr lang="ru-RU" sz="500">
                        <a:effectLst/>
                        <a:latin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100 %</a:t>
                      </a:r>
                      <a:endParaRPr lang="ru-RU" sz="500">
                        <a:effectLst/>
                        <a:latin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100 %</a:t>
                      </a:r>
                      <a:endParaRPr lang="ru-RU" sz="500">
                        <a:effectLst/>
                        <a:latin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100%</a:t>
                      </a:r>
                      <a:endParaRPr lang="ru-RU" sz="500">
                        <a:effectLst/>
                        <a:latin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5,0</a:t>
                      </a:r>
                      <a:endParaRPr lang="ru-RU" sz="500">
                        <a:effectLst/>
                        <a:latin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5,0</a:t>
                      </a:r>
                      <a:endParaRPr lang="ru-RU" sz="500">
                        <a:effectLst/>
                        <a:latin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5724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6</a:t>
                      </a:r>
                      <a:r>
                        <a:rPr lang="en-US" sz="600">
                          <a:effectLst/>
                        </a:rPr>
                        <a:t>в</a:t>
                      </a:r>
                      <a:endParaRPr lang="ru-RU" sz="500">
                        <a:effectLst/>
                        <a:latin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Физическая культура</a:t>
                      </a:r>
                      <a:endParaRPr lang="ru-RU" sz="500">
                        <a:effectLst/>
                        <a:latin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100 %</a:t>
                      </a:r>
                      <a:endParaRPr lang="ru-RU" sz="500">
                        <a:effectLst/>
                        <a:latin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100 %</a:t>
                      </a:r>
                      <a:endParaRPr lang="ru-RU" sz="500">
                        <a:effectLst/>
                        <a:latin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100 %</a:t>
                      </a:r>
                      <a:endParaRPr lang="ru-RU" sz="500">
                        <a:effectLst/>
                        <a:latin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100%</a:t>
                      </a:r>
                      <a:endParaRPr lang="ru-RU" sz="500">
                        <a:effectLst/>
                        <a:latin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5,0</a:t>
                      </a:r>
                      <a:endParaRPr lang="ru-RU" sz="500">
                        <a:effectLst/>
                        <a:latin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5,0</a:t>
                      </a:r>
                      <a:endParaRPr lang="ru-RU" sz="500">
                        <a:effectLst/>
                        <a:latin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572377">
                <a:tc row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2023-2024</a:t>
                      </a:r>
                      <a:endParaRPr lang="ru-RU" sz="5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 </a:t>
                      </a:r>
                      <a:endParaRPr lang="ru-RU" sz="500">
                        <a:effectLst/>
                      </a:endParaRPr>
                    </a:p>
                    <a:p>
                      <a:pPr indent="450215"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 </a:t>
                      </a:r>
                      <a:endParaRPr lang="ru-RU" sz="5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2а</a:t>
                      </a:r>
                      <a:endParaRPr lang="ru-RU" sz="5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 </a:t>
                      </a:r>
                      <a:endParaRPr lang="ru-RU" sz="5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 </a:t>
                      </a:r>
                      <a:endParaRPr lang="ru-RU" sz="500">
                        <a:effectLst/>
                      </a:endParaRPr>
                    </a:p>
                    <a:p>
                      <a:pPr algn="ctr">
                        <a:tabLst>
                          <a:tab pos="114300" algn="l"/>
                          <a:tab pos="246380" algn="ctr"/>
                        </a:tabLst>
                      </a:pPr>
                      <a:r>
                        <a:rPr lang="ru-RU" sz="6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Физическая культура</a:t>
                      </a:r>
                      <a:endParaRPr lang="ru-RU" sz="500">
                        <a:effectLst/>
                        <a:latin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100 %</a:t>
                      </a:r>
                      <a:endParaRPr lang="ru-RU" sz="500">
                        <a:effectLst/>
                        <a:latin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91,5%</a:t>
                      </a:r>
                      <a:endParaRPr lang="ru-RU" sz="500">
                        <a:effectLst/>
                        <a:latin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100 %</a:t>
                      </a:r>
                      <a:endParaRPr lang="ru-RU" sz="500">
                        <a:effectLst/>
                        <a:latin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96,3 %</a:t>
                      </a:r>
                      <a:endParaRPr lang="ru-RU" sz="500">
                        <a:effectLst/>
                        <a:latin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4,5</a:t>
                      </a:r>
                      <a:endParaRPr lang="ru-RU" sz="500">
                        <a:effectLst/>
                        <a:latin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4,8</a:t>
                      </a:r>
                      <a:endParaRPr lang="ru-RU" sz="500">
                        <a:effectLst/>
                        <a:latin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7654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3</a:t>
                      </a:r>
                      <a:r>
                        <a:rPr lang="en-US" sz="600">
                          <a:effectLst/>
                        </a:rPr>
                        <a:t>а,</a:t>
                      </a:r>
                      <a:r>
                        <a:rPr lang="ru-RU" sz="600">
                          <a:effectLst/>
                        </a:rPr>
                        <a:t>3</a:t>
                      </a:r>
                      <a:r>
                        <a:rPr lang="en-US" sz="600">
                          <a:effectLst/>
                        </a:rPr>
                        <a:t>б,</a:t>
                      </a:r>
                      <a:r>
                        <a:rPr lang="ru-RU" sz="600">
                          <a:effectLst/>
                        </a:rPr>
                        <a:t>3</a:t>
                      </a:r>
                      <a:r>
                        <a:rPr lang="en-US" sz="600">
                          <a:effectLst/>
                        </a:rPr>
                        <a:t>в</a:t>
                      </a:r>
                      <a:endParaRPr lang="ru-RU" sz="500">
                        <a:effectLst/>
                      </a:endParaRPr>
                    </a:p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Физическая культура</a:t>
                      </a:r>
                      <a:endParaRPr lang="ru-RU" sz="500">
                        <a:effectLst/>
                        <a:latin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100 %</a:t>
                      </a:r>
                      <a:endParaRPr lang="ru-RU" sz="500">
                        <a:effectLst/>
                        <a:latin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90,9%</a:t>
                      </a:r>
                      <a:endParaRPr lang="ru-RU" sz="500">
                        <a:effectLst/>
                        <a:latin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100 %</a:t>
                      </a:r>
                      <a:endParaRPr lang="ru-RU" sz="500">
                        <a:effectLst/>
                        <a:latin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96,7%</a:t>
                      </a:r>
                      <a:endParaRPr lang="ru-RU" sz="500">
                        <a:effectLst/>
                        <a:latin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4,5</a:t>
                      </a:r>
                      <a:endParaRPr lang="ru-RU" sz="500">
                        <a:effectLst/>
                        <a:latin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4,8</a:t>
                      </a:r>
                      <a:endParaRPr lang="ru-RU" sz="500">
                        <a:effectLst/>
                        <a:latin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7654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4</a:t>
                      </a:r>
                      <a:r>
                        <a:rPr lang="en-US" sz="600">
                          <a:effectLst/>
                        </a:rPr>
                        <a:t>а,</a:t>
                      </a:r>
                      <a:r>
                        <a:rPr lang="ru-RU" sz="600">
                          <a:effectLst/>
                        </a:rPr>
                        <a:t>4б</a:t>
                      </a:r>
                      <a:r>
                        <a:rPr lang="en-US" sz="600">
                          <a:effectLst/>
                        </a:rPr>
                        <a:t>,</a:t>
                      </a:r>
                      <a:r>
                        <a:rPr lang="ru-RU" sz="600">
                          <a:effectLst/>
                        </a:rPr>
                        <a:t>4в</a:t>
                      </a:r>
                      <a:endParaRPr lang="ru-RU" sz="500">
                        <a:effectLst/>
                      </a:endParaRPr>
                    </a:p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Физическая культура</a:t>
                      </a:r>
                      <a:endParaRPr lang="ru-RU" sz="500">
                        <a:effectLst/>
                        <a:latin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100 %</a:t>
                      </a:r>
                      <a:endParaRPr lang="ru-RU" sz="500">
                        <a:effectLst/>
                        <a:latin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79,5  %</a:t>
                      </a:r>
                      <a:endParaRPr lang="ru-RU" sz="500">
                        <a:effectLst/>
                        <a:latin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100 %</a:t>
                      </a:r>
                      <a:endParaRPr lang="ru-RU" sz="500">
                        <a:effectLst/>
                        <a:latin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94,5 %</a:t>
                      </a:r>
                      <a:endParaRPr lang="ru-RU" sz="500">
                        <a:effectLst/>
                        <a:latin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4,6</a:t>
                      </a:r>
                      <a:endParaRPr lang="ru-RU" sz="500">
                        <a:effectLst/>
                        <a:latin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4,8</a:t>
                      </a:r>
                      <a:endParaRPr lang="ru-RU" sz="500">
                        <a:effectLst/>
                        <a:latin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7654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5</a:t>
                      </a:r>
                      <a:r>
                        <a:rPr lang="en-US" sz="600">
                          <a:effectLst/>
                        </a:rPr>
                        <a:t>а,</a:t>
                      </a:r>
                      <a:r>
                        <a:rPr lang="ru-RU" sz="600">
                          <a:effectLst/>
                        </a:rPr>
                        <a:t>5</a:t>
                      </a:r>
                      <a:r>
                        <a:rPr lang="en-US" sz="600">
                          <a:effectLst/>
                        </a:rPr>
                        <a:t>б,</a:t>
                      </a:r>
                      <a:r>
                        <a:rPr lang="ru-RU" sz="600">
                          <a:effectLst/>
                        </a:rPr>
                        <a:t>5в,5ф</a:t>
                      </a:r>
                      <a:endParaRPr lang="ru-RU" sz="500">
                        <a:effectLst/>
                      </a:endParaRPr>
                    </a:p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Физическая культура</a:t>
                      </a:r>
                      <a:endParaRPr lang="ru-RU" sz="500">
                        <a:effectLst/>
                        <a:latin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100 %</a:t>
                      </a:r>
                      <a:endParaRPr lang="ru-RU" sz="500">
                        <a:effectLst/>
                        <a:latin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92 %</a:t>
                      </a:r>
                      <a:endParaRPr lang="ru-RU" sz="500">
                        <a:effectLst/>
                        <a:latin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100 %</a:t>
                      </a:r>
                      <a:endParaRPr lang="ru-RU" sz="500">
                        <a:effectLst/>
                        <a:latin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94%</a:t>
                      </a:r>
                      <a:endParaRPr lang="ru-RU" sz="500">
                        <a:effectLst/>
                        <a:latin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4,5</a:t>
                      </a:r>
                      <a:endParaRPr lang="ru-RU" sz="500">
                        <a:effectLst/>
                        <a:latin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4,8</a:t>
                      </a:r>
                      <a:endParaRPr lang="ru-RU" sz="500">
                        <a:effectLst/>
                        <a:latin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7654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8</a:t>
                      </a:r>
                      <a:r>
                        <a:rPr lang="en-US" sz="600">
                          <a:effectLst/>
                        </a:rPr>
                        <a:t>а,</a:t>
                      </a:r>
                      <a:r>
                        <a:rPr lang="ru-RU" sz="600">
                          <a:effectLst/>
                        </a:rPr>
                        <a:t>8</a:t>
                      </a:r>
                      <a:r>
                        <a:rPr lang="en-US" sz="600">
                          <a:effectLst/>
                        </a:rPr>
                        <a:t>б</a:t>
                      </a:r>
                      <a:r>
                        <a:rPr lang="ru-RU" sz="600">
                          <a:effectLst/>
                        </a:rPr>
                        <a:t>,8в</a:t>
                      </a:r>
                      <a:endParaRPr lang="ru-RU" sz="500">
                        <a:effectLst/>
                      </a:endParaRPr>
                    </a:p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Физическая культура</a:t>
                      </a:r>
                      <a:endParaRPr lang="ru-RU" sz="500">
                        <a:effectLst/>
                        <a:latin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100 %</a:t>
                      </a:r>
                      <a:endParaRPr lang="ru-RU" sz="500">
                        <a:effectLst/>
                        <a:latin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93 %</a:t>
                      </a:r>
                      <a:endParaRPr lang="ru-RU" sz="500">
                        <a:effectLst/>
                        <a:latin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100 %</a:t>
                      </a:r>
                      <a:endParaRPr lang="ru-RU" sz="500">
                        <a:effectLst/>
                        <a:latin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96 %</a:t>
                      </a:r>
                      <a:endParaRPr lang="ru-RU" sz="500">
                        <a:effectLst/>
                        <a:latin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4,5</a:t>
                      </a:r>
                      <a:endParaRPr lang="ru-RU" sz="500">
                        <a:effectLst/>
                        <a:latin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4,8</a:t>
                      </a:r>
                      <a:endParaRPr lang="ru-RU" sz="500">
                        <a:effectLst/>
                        <a:latin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76542">
                <a:tc rowSpan="3">
                  <a:txBody>
                    <a:bodyPr/>
                    <a:lstStyle/>
                    <a:p>
                      <a:pPr indent="450215"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 </a:t>
                      </a:r>
                      <a:endParaRPr lang="ru-RU" sz="500">
                        <a:effectLst/>
                      </a:endParaRPr>
                    </a:p>
                    <a:p>
                      <a:pPr algn="ctr"/>
                      <a:r>
                        <a:rPr lang="ru-RU" sz="600">
                          <a:effectLst/>
                        </a:rPr>
                        <a:t>2024-2025</a:t>
                      </a:r>
                      <a:endParaRPr lang="ru-RU" sz="500">
                        <a:effectLst/>
                        <a:latin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3а</a:t>
                      </a:r>
                      <a:endParaRPr lang="ru-RU" sz="500">
                        <a:effectLst/>
                      </a:endParaRPr>
                    </a:p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Физическая культура</a:t>
                      </a:r>
                      <a:endParaRPr lang="ru-RU" sz="500">
                        <a:effectLst/>
                        <a:latin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100 %</a:t>
                      </a:r>
                      <a:endParaRPr lang="ru-RU" sz="500">
                        <a:effectLst/>
                        <a:latin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87%</a:t>
                      </a:r>
                      <a:endParaRPr lang="ru-RU" sz="500">
                        <a:effectLst/>
                        <a:latin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100 %</a:t>
                      </a:r>
                      <a:endParaRPr lang="ru-RU" sz="500">
                        <a:effectLst/>
                        <a:latin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96%</a:t>
                      </a:r>
                      <a:endParaRPr lang="ru-RU" sz="500">
                        <a:effectLst/>
                        <a:latin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4.6</a:t>
                      </a:r>
                      <a:endParaRPr lang="ru-RU" sz="500">
                        <a:effectLst/>
                        <a:latin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4,8</a:t>
                      </a:r>
                      <a:endParaRPr lang="ru-RU" sz="500">
                        <a:effectLst/>
                        <a:latin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27654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4а,4б,4в</a:t>
                      </a:r>
                      <a:endParaRPr lang="ru-RU" sz="500">
                        <a:effectLst/>
                      </a:endParaRPr>
                    </a:p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Физическая культура</a:t>
                      </a:r>
                      <a:endParaRPr lang="ru-RU" sz="500">
                        <a:effectLst/>
                        <a:latin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100 %</a:t>
                      </a:r>
                      <a:endParaRPr lang="ru-RU" sz="500">
                        <a:effectLst/>
                        <a:latin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ru-RU" sz="600" kern="1600">
                          <a:effectLst/>
                        </a:rPr>
                        <a:t>93,4%</a:t>
                      </a:r>
                      <a:endParaRPr lang="ru-RU" sz="500">
                        <a:effectLst/>
                        <a:latin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100 %</a:t>
                      </a:r>
                      <a:endParaRPr lang="ru-RU" sz="500">
                        <a:effectLst/>
                        <a:latin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96%</a:t>
                      </a:r>
                      <a:endParaRPr lang="ru-RU" sz="500">
                        <a:effectLst/>
                        <a:latin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4,6</a:t>
                      </a:r>
                      <a:endParaRPr lang="ru-RU" sz="500">
                        <a:effectLst/>
                        <a:latin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4,8</a:t>
                      </a:r>
                      <a:endParaRPr lang="ru-RU" sz="500">
                        <a:effectLst/>
                        <a:latin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27654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5а,5б,5в</a:t>
                      </a:r>
                      <a:endParaRPr lang="ru-RU" sz="500">
                        <a:effectLst/>
                      </a:endParaRPr>
                    </a:p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Физическая культура</a:t>
                      </a:r>
                      <a:endParaRPr lang="ru-RU" sz="500">
                        <a:effectLst/>
                        <a:latin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100 %</a:t>
                      </a:r>
                      <a:endParaRPr lang="ru-RU" sz="500">
                        <a:effectLst/>
                        <a:latin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90,9 %</a:t>
                      </a:r>
                      <a:endParaRPr lang="ru-RU" sz="500">
                        <a:effectLst/>
                        <a:latin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100 %</a:t>
                      </a:r>
                      <a:endParaRPr lang="ru-RU" sz="500">
                        <a:effectLst/>
                        <a:latin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05740" algn="l"/>
                          <a:tab pos="328295" algn="ctr"/>
                        </a:tabLst>
                      </a:pPr>
                      <a:r>
                        <a:rPr lang="ru-RU" sz="600">
                          <a:effectLst/>
                        </a:rPr>
                        <a:t>94,3 %</a:t>
                      </a:r>
                      <a:endParaRPr lang="ru-RU" sz="500">
                        <a:effectLst/>
                        <a:latin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05740" algn="l"/>
                          <a:tab pos="328295" algn="ctr"/>
                        </a:tabLst>
                      </a:pPr>
                      <a:r>
                        <a:rPr lang="ru-RU" sz="600">
                          <a:effectLst/>
                        </a:rPr>
                        <a:t>  4.7</a:t>
                      </a:r>
                      <a:endParaRPr lang="ru-RU" sz="500">
                        <a:effectLst/>
                        <a:latin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05740" algn="l"/>
                          <a:tab pos="328295" algn="ctr"/>
                        </a:tabLst>
                      </a:pPr>
                      <a:r>
                        <a:rPr lang="ru-RU" sz="600">
                          <a:effectLst/>
                        </a:rPr>
                        <a:t>4,8</a:t>
                      </a:r>
                      <a:endParaRPr lang="ru-RU" sz="500">
                        <a:effectLst/>
                        <a:latin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276542">
                <a:tc rowSpan="2">
                  <a:txBody>
                    <a:bodyPr/>
                    <a:lstStyle/>
                    <a:p>
                      <a:pPr indent="450215"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 </a:t>
                      </a:r>
                      <a:endParaRPr lang="ru-RU" sz="500" dirty="0">
                        <a:effectLst/>
                        <a:latin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6</a:t>
                      </a:r>
                      <a:r>
                        <a:rPr lang="en-US" sz="600">
                          <a:effectLst/>
                        </a:rPr>
                        <a:t>а,</a:t>
                      </a:r>
                      <a:r>
                        <a:rPr lang="ru-RU" sz="600">
                          <a:effectLst/>
                        </a:rPr>
                        <a:t>6</a:t>
                      </a:r>
                      <a:r>
                        <a:rPr lang="en-US" sz="600">
                          <a:effectLst/>
                        </a:rPr>
                        <a:t>б,</a:t>
                      </a:r>
                      <a:r>
                        <a:rPr lang="ru-RU" sz="600">
                          <a:effectLst/>
                        </a:rPr>
                        <a:t>6</a:t>
                      </a:r>
                      <a:r>
                        <a:rPr lang="en-US" sz="600">
                          <a:effectLst/>
                        </a:rPr>
                        <a:t>в,</a:t>
                      </a:r>
                      <a:r>
                        <a:rPr lang="ru-RU" sz="600">
                          <a:effectLst/>
                        </a:rPr>
                        <a:t>6</a:t>
                      </a:r>
                      <a:r>
                        <a:rPr lang="en-US" sz="600">
                          <a:effectLst/>
                        </a:rPr>
                        <a:t>ф</a:t>
                      </a:r>
                      <a:endParaRPr lang="ru-RU" sz="500">
                        <a:effectLst/>
                      </a:endParaRPr>
                    </a:p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Физическая культура</a:t>
                      </a:r>
                      <a:endParaRPr lang="ru-RU" sz="500">
                        <a:effectLst/>
                        <a:latin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100 %</a:t>
                      </a:r>
                      <a:endParaRPr lang="ru-RU" sz="500">
                        <a:effectLst/>
                        <a:latin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91%</a:t>
                      </a:r>
                      <a:endParaRPr lang="ru-RU" sz="500">
                        <a:effectLst/>
                        <a:latin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100 %</a:t>
                      </a:r>
                      <a:endParaRPr lang="ru-RU" sz="500">
                        <a:effectLst/>
                        <a:latin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13360" algn="l"/>
                          <a:tab pos="328295" algn="ctr"/>
                        </a:tabLst>
                      </a:pPr>
                      <a:r>
                        <a:rPr lang="ru-RU" sz="600">
                          <a:effectLst/>
                        </a:rPr>
                        <a:t>96	%</a:t>
                      </a:r>
                      <a:endParaRPr lang="ru-RU" sz="500">
                        <a:effectLst/>
                        <a:latin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13360" algn="l"/>
                          <a:tab pos="328295" algn="ctr"/>
                        </a:tabLst>
                      </a:pPr>
                      <a:r>
                        <a:rPr lang="ru-RU" sz="600">
                          <a:effectLst/>
                        </a:rPr>
                        <a:t>  4.5</a:t>
                      </a:r>
                      <a:endParaRPr lang="ru-RU" sz="500">
                        <a:effectLst/>
                        <a:latin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13360" algn="l"/>
                          <a:tab pos="328295" algn="ctr"/>
                        </a:tabLst>
                      </a:pPr>
                      <a:r>
                        <a:rPr lang="ru-RU" sz="600">
                          <a:effectLst/>
                        </a:rPr>
                        <a:t>4,8</a:t>
                      </a:r>
                      <a:endParaRPr lang="ru-RU" sz="500">
                        <a:effectLst/>
                        <a:latin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27654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9а,9б,9в</a:t>
                      </a:r>
                      <a:endParaRPr lang="ru-RU" sz="500">
                        <a:effectLst/>
                      </a:endParaRPr>
                    </a:p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Физическая культура</a:t>
                      </a:r>
                      <a:endParaRPr lang="ru-RU" sz="500">
                        <a:effectLst/>
                        <a:latin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100 %</a:t>
                      </a:r>
                      <a:endParaRPr lang="ru-RU" sz="500">
                        <a:effectLst/>
                        <a:latin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91%</a:t>
                      </a:r>
                      <a:endParaRPr lang="ru-RU" sz="500">
                        <a:effectLst/>
                        <a:latin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100 %</a:t>
                      </a:r>
                      <a:endParaRPr lang="ru-RU" sz="500">
                        <a:effectLst/>
                        <a:latin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13360" algn="l"/>
                          <a:tab pos="328295" algn="ctr"/>
                        </a:tabLst>
                      </a:pPr>
                      <a:r>
                        <a:rPr lang="ru-RU" sz="600">
                          <a:effectLst/>
                        </a:rPr>
                        <a:t>96	%</a:t>
                      </a:r>
                      <a:endParaRPr lang="ru-RU" sz="500">
                        <a:effectLst/>
                        <a:latin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13360" algn="l"/>
                          <a:tab pos="328295" algn="ctr"/>
                        </a:tabLst>
                      </a:pPr>
                      <a:r>
                        <a:rPr lang="ru-RU" sz="600">
                          <a:effectLst/>
                        </a:rPr>
                        <a:t>  4.5</a:t>
                      </a:r>
                      <a:endParaRPr lang="ru-RU" sz="500">
                        <a:effectLst/>
                        <a:latin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13360" algn="l"/>
                          <a:tab pos="328295" algn="ctr"/>
                        </a:tabLst>
                      </a:pPr>
                      <a:r>
                        <a:rPr lang="ru-RU" sz="600" dirty="0">
                          <a:effectLst/>
                        </a:rPr>
                        <a:t>5,0</a:t>
                      </a:r>
                      <a:endParaRPr lang="ru-RU" sz="500" dirty="0">
                        <a:effectLst/>
                        <a:latin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403648" y="476672"/>
            <a:ext cx="58571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540385" algn="ctr">
              <a:spcAft>
                <a:spcPts val="0"/>
              </a:spcAft>
              <a:tabLst>
                <a:tab pos="6391275" algn="l"/>
              </a:tabLst>
            </a:pPr>
            <a:r>
              <a:rPr lang="ru-RU" b="1" dirty="0">
                <a:solidFill>
                  <a:srgbClr val="002060"/>
                </a:solidFill>
                <a:latin typeface="Times New Roman"/>
              </a:rPr>
              <a:t>Результаты текущего и промежуточного</a:t>
            </a:r>
          </a:p>
          <a:p>
            <a:pPr indent="540385" algn="ctr">
              <a:spcAft>
                <a:spcPts val="0"/>
              </a:spcAft>
              <a:tabLst>
                <a:tab pos="6391275" algn="l"/>
              </a:tabLst>
            </a:pPr>
            <a:r>
              <a:rPr lang="ru-RU" b="1" dirty="0">
                <a:solidFill>
                  <a:srgbClr val="002060"/>
                </a:solidFill>
                <a:latin typeface="Times New Roman"/>
              </a:rPr>
              <a:t> контроля обучающихся по физической культуре</a:t>
            </a:r>
            <a:endParaRPr lang="ru-RU" dirty="0">
              <a:solidFill>
                <a:srgbClr val="00206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877605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8406429"/>
              </p:ext>
            </p:extLst>
          </p:nvPr>
        </p:nvGraphicFramePr>
        <p:xfrm>
          <a:off x="1115616" y="980723"/>
          <a:ext cx="6840761" cy="569249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4539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2598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2598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2039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50359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919399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30239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Учебный год</a:t>
                      </a:r>
                      <a:endParaRPr lang="ru-RU" sz="600" dirty="0">
                        <a:effectLst/>
                        <a:latin typeface="Calibri"/>
                        <a:ea typeface="Calibri"/>
                      </a:endParaRPr>
                    </a:p>
                  </a:txBody>
                  <a:tcPr marL="38501" marR="3850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Класс</a:t>
                      </a:r>
                      <a:endParaRPr lang="ru-RU" sz="600">
                        <a:effectLst/>
                        <a:latin typeface="Calibri"/>
                        <a:ea typeface="Calibri"/>
                      </a:endParaRPr>
                    </a:p>
                  </a:txBody>
                  <a:tcPr marL="38501" marR="3850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Количество</a:t>
                      </a:r>
                      <a:endParaRPr lang="ru-RU" sz="6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обучающихся</a:t>
                      </a:r>
                      <a:endParaRPr lang="ru-RU" sz="600">
                        <a:effectLst/>
                        <a:latin typeface="Calibri"/>
                        <a:ea typeface="Calibri"/>
                      </a:endParaRPr>
                    </a:p>
                  </a:txBody>
                  <a:tcPr marL="38501" marR="3850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Абсолютна успеваемость</a:t>
                      </a:r>
                      <a:endParaRPr lang="ru-RU" sz="600">
                        <a:effectLst/>
                        <a:latin typeface="Calibri"/>
                        <a:ea typeface="Calibri"/>
                      </a:endParaRPr>
                    </a:p>
                  </a:txBody>
                  <a:tcPr marL="38501" marR="3850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Качественная успеваемость</a:t>
                      </a:r>
                      <a:endParaRPr lang="ru-RU" sz="600">
                        <a:effectLst/>
                        <a:latin typeface="Calibri"/>
                        <a:ea typeface="Calibri"/>
                      </a:endParaRPr>
                    </a:p>
                  </a:txBody>
                  <a:tcPr marL="38501" marR="3850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Средний балл</a:t>
                      </a:r>
                      <a:endParaRPr lang="ru-RU" sz="600" dirty="0">
                        <a:effectLst/>
                        <a:latin typeface="Calibri"/>
                        <a:ea typeface="Calibri"/>
                      </a:endParaRPr>
                    </a:p>
                  </a:txBody>
                  <a:tcPr marL="38501" marR="38501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36778">
                <a:tc row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 2022-2023</a:t>
                      </a:r>
                      <a:endParaRPr lang="ru-RU" sz="600" dirty="0">
                        <a:effectLst/>
                        <a:latin typeface="Calibri"/>
                        <a:ea typeface="Calibri"/>
                      </a:endParaRPr>
                    </a:p>
                  </a:txBody>
                  <a:tcPr marL="38501" marR="3850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1а</a:t>
                      </a:r>
                      <a:endParaRPr lang="ru-RU" sz="6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501" marR="3850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49860" algn="l"/>
                        </a:tabLst>
                      </a:pPr>
                      <a:r>
                        <a:rPr lang="ru-RU" sz="700">
                          <a:effectLst/>
                        </a:rPr>
                        <a:t>29</a:t>
                      </a:r>
                      <a:endParaRPr lang="ru-RU" sz="600">
                        <a:effectLst/>
                        <a:latin typeface="Calibri"/>
                        <a:ea typeface="Calibri"/>
                      </a:endParaRPr>
                    </a:p>
                  </a:txBody>
                  <a:tcPr marL="38501" marR="3850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100%</a:t>
                      </a:r>
                      <a:endParaRPr lang="ru-RU" sz="600">
                        <a:effectLst/>
                        <a:latin typeface="Calibri"/>
                        <a:ea typeface="Calibri"/>
                      </a:endParaRPr>
                    </a:p>
                  </a:txBody>
                  <a:tcPr marL="38501" marR="3850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49860" algn="l"/>
                        </a:tabLst>
                      </a:pPr>
                      <a:r>
                        <a:rPr lang="ru-RU" sz="700">
                          <a:effectLst/>
                        </a:rPr>
                        <a:t>93%</a:t>
                      </a:r>
                      <a:endParaRPr lang="ru-RU" sz="600">
                        <a:effectLst/>
                        <a:latin typeface="Calibri"/>
                        <a:ea typeface="Calibri"/>
                      </a:endParaRPr>
                    </a:p>
                  </a:txBody>
                  <a:tcPr marL="38501" marR="3850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4,5</a:t>
                      </a:r>
                      <a:endParaRPr lang="ru-RU" sz="600">
                        <a:effectLst/>
                        <a:latin typeface="Calibri"/>
                        <a:ea typeface="Calibri"/>
                      </a:endParaRPr>
                    </a:p>
                  </a:txBody>
                  <a:tcPr marL="38501" marR="38501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2507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2а,2б,2в</a:t>
                      </a:r>
                      <a:endParaRPr lang="ru-RU" sz="600">
                        <a:effectLst/>
                      </a:endParaRPr>
                    </a:p>
                    <a:p>
                      <a:pPr algn="ctr"/>
                      <a:r>
                        <a:rPr lang="ru-RU" sz="7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/>
                        <a:ea typeface="Calibri"/>
                      </a:endParaRPr>
                    </a:p>
                  </a:txBody>
                  <a:tcPr marL="38501" marR="3850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80</a:t>
                      </a:r>
                      <a:endParaRPr lang="ru-RU" sz="600">
                        <a:effectLst/>
                        <a:latin typeface="Calibri"/>
                        <a:ea typeface="Calibri"/>
                      </a:endParaRPr>
                    </a:p>
                  </a:txBody>
                  <a:tcPr marL="38501" marR="3850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100%</a:t>
                      </a:r>
                      <a:endParaRPr lang="ru-RU" sz="600">
                        <a:effectLst/>
                        <a:latin typeface="Calibri"/>
                        <a:ea typeface="Calibri"/>
                      </a:endParaRPr>
                    </a:p>
                  </a:txBody>
                  <a:tcPr marL="38501" marR="3850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96%</a:t>
                      </a:r>
                      <a:endParaRPr lang="ru-RU" sz="600">
                        <a:effectLst/>
                        <a:latin typeface="Calibri"/>
                        <a:ea typeface="Calibri"/>
                      </a:endParaRPr>
                    </a:p>
                  </a:txBody>
                  <a:tcPr marL="38501" marR="3850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4,6</a:t>
                      </a:r>
                      <a:endParaRPr lang="ru-RU" sz="600">
                        <a:effectLst/>
                        <a:latin typeface="Calibri"/>
                        <a:ea typeface="Calibri"/>
                      </a:endParaRPr>
                    </a:p>
                  </a:txBody>
                  <a:tcPr marL="38501" marR="38501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2507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3а,3в,3б</a:t>
                      </a:r>
                      <a:endParaRPr lang="ru-RU" sz="600">
                        <a:effectLst/>
                      </a:endParaRPr>
                    </a:p>
                    <a:p>
                      <a:pPr algn="ctr"/>
                      <a:r>
                        <a:rPr lang="ru-RU" sz="7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/>
                        <a:ea typeface="Calibri"/>
                      </a:endParaRPr>
                    </a:p>
                  </a:txBody>
                  <a:tcPr marL="38501" marR="3850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87</a:t>
                      </a:r>
                      <a:endParaRPr lang="ru-RU" sz="600">
                        <a:effectLst/>
                        <a:latin typeface="Calibri"/>
                        <a:ea typeface="Calibri"/>
                      </a:endParaRPr>
                    </a:p>
                  </a:txBody>
                  <a:tcPr marL="38501" marR="3850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100%</a:t>
                      </a:r>
                      <a:endParaRPr lang="ru-RU" sz="600">
                        <a:effectLst/>
                        <a:latin typeface="Calibri"/>
                        <a:ea typeface="Calibri"/>
                      </a:endParaRPr>
                    </a:p>
                  </a:txBody>
                  <a:tcPr marL="38501" marR="3850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98%</a:t>
                      </a:r>
                      <a:endParaRPr lang="ru-RU" sz="600">
                        <a:effectLst/>
                        <a:latin typeface="Calibri"/>
                        <a:ea typeface="Calibri"/>
                      </a:endParaRPr>
                    </a:p>
                  </a:txBody>
                  <a:tcPr marL="38501" marR="3850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4,7</a:t>
                      </a:r>
                      <a:endParaRPr lang="ru-RU" sz="600">
                        <a:effectLst/>
                        <a:latin typeface="Calibri"/>
                        <a:ea typeface="Calibri"/>
                      </a:endParaRPr>
                    </a:p>
                  </a:txBody>
                  <a:tcPr marL="38501" marR="38501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2507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4а,4б,4в</a:t>
                      </a:r>
                      <a:endParaRPr lang="ru-RU" sz="600">
                        <a:effectLst/>
                      </a:endParaRPr>
                    </a:p>
                    <a:p>
                      <a:pPr algn="ctr"/>
                      <a:r>
                        <a:rPr lang="ru-RU" sz="7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/>
                        <a:ea typeface="Calibri"/>
                      </a:endParaRPr>
                    </a:p>
                  </a:txBody>
                  <a:tcPr marL="38501" marR="3850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77</a:t>
                      </a:r>
                      <a:endParaRPr lang="ru-RU" sz="600">
                        <a:effectLst/>
                        <a:latin typeface="Calibri"/>
                        <a:ea typeface="Calibri"/>
                      </a:endParaRPr>
                    </a:p>
                  </a:txBody>
                  <a:tcPr marL="38501" marR="3850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100%</a:t>
                      </a:r>
                      <a:endParaRPr lang="ru-RU" sz="600">
                        <a:effectLst/>
                        <a:latin typeface="Calibri"/>
                        <a:ea typeface="Calibri"/>
                      </a:endParaRPr>
                    </a:p>
                  </a:txBody>
                  <a:tcPr marL="38501" marR="3850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96%</a:t>
                      </a:r>
                      <a:endParaRPr lang="ru-RU" sz="600">
                        <a:effectLst/>
                        <a:latin typeface="Calibri"/>
                        <a:ea typeface="Calibri"/>
                      </a:endParaRPr>
                    </a:p>
                  </a:txBody>
                  <a:tcPr marL="38501" marR="3850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4,8</a:t>
                      </a:r>
                      <a:endParaRPr lang="ru-RU" sz="600">
                        <a:effectLst/>
                        <a:latin typeface="Calibri"/>
                        <a:ea typeface="Calibri"/>
                      </a:endParaRPr>
                    </a:p>
                  </a:txBody>
                  <a:tcPr marL="38501" marR="38501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5119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>
                          <a:effectLst/>
                        </a:rPr>
                        <a:t>5а,5б,5в</a:t>
                      </a:r>
                      <a:r>
                        <a:rPr lang="ru-RU" sz="700">
                          <a:effectLst/>
                        </a:rPr>
                        <a:t>,5ф</a:t>
                      </a:r>
                      <a:endParaRPr lang="ru-RU" sz="600">
                        <a:effectLst/>
                        <a:latin typeface="Calibri"/>
                        <a:ea typeface="Calibri"/>
                      </a:endParaRPr>
                    </a:p>
                  </a:txBody>
                  <a:tcPr marL="38501" marR="3850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103</a:t>
                      </a:r>
                      <a:endParaRPr lang="ru-RU" sz="600">
                        <a:effectLst/>
                        <a:latin typeface="Calibri"/>
                        <a:ea typeface="Calibri"/>
                      </a:endParaRPr>
                    </a:p>
                  </a:txBody>
                  <a:tcPr marL="38501" marR="3850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100%</a:t>
                      </a:r>
                      <a:endParaRPr lang="ru-RU" sz="600">
                        <a:effectLst/>
                        <a:latin typeface="Calibri"/>
                        <a:ea typeface="Calibri"/>
                      </a:endParaRPr>
                    </a:p>
                  </a:txBody>
                  <a:tcPr marL="38501" marR="3850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96%</a:t>
                      </a:r>
                      <a:endParaRPr lang="ru-RU" sz="600">
                        <a:effectLst/>
                        <a:latin typeface="Calibri"/>
                        <a:ea typeface="Calibri"/>
                      </a:endParaRPr>
                    </a:p>
                  </a:txBody>
                  <a:tcPr marL="38501" marR="3850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4.8</a:t>
                      </a:r>
                      <a:endParaRPr lang="ru-RU" sz="600">
                        <a:effectLst/>
                        <a:latin typeface="Calibri"/>
                        <a:ea typeface="Calibri"/>
                      </a:endParaRPr>
                    </a:p>
                  </a:txBody>
                  <a:tcPr marL="38501" marR="38501" marT="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5119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>
                          <a:effectLst/>
                        </a:rPr>
                        <a:t>6</a:t>
                      </a:r>
                      <a:r>
                        <a:rPr lang="en-US" sz="700">
                          <a:effectLst/>
                        </a:rPr>
                        <a:t>в</a:t>
                      </a:r>
                      <a:endParaRPr lang="ru-RU" sz="600">
                        <a:effectLst/>
                        <a:latin typeface="Calibri"/>
                        <a:ea typeface="Calibri"/>
                      </a:endParaRPr>
                    </a:p>
                  </a:txBody>
                  <a:tcPr marL="38501" marR="3850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27</a:t>
                      </a:r>
                      <a:endParaRPr lang="ru-RU" sz="600">
                        <a:effectLst/>
                        <a:latin typeface="Calibri"/>
                        <a:ea typeface="Calibri"/>
                      </a:endParaRPr>
                    </a:p>
                  </a:txBody>
                  <a:tcPr marL="38501" marR="3850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100%</a:t>
                      </a:r>
                      <a:endParaRPr lang="ru-RU" sz="600">
                        <a:effectLst/>
                        <a:latin typeface="Calibri"/>
                        <a:ea typeface="Calibri"/>
                      </a:endParaRPr>
                    </a:p>
                  </a:txBody>
                  <a:tcPr marL="38501" marR="3850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96%</a:t>
                      </a:r>
                      <a:endParaRPr lang="ru-RU" sz="600">
                        <a:effectLst/>
                        <a:latin typeface="Calibri"/>
                        <a:ea typeface="Calibri"/>
                      </a:endParaRPr>
                    </a:p>
                  </a:txBody>
                  <a:tcPr marL="38501" marR="3850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4,8</a:t>
                      </a:r>
                      <a:endParaRPr lang="ru-RU" sz="600">
                        <a:effectLst/>
                        <a:latin typeface="Calibri"/>
                        <a:ea typeface="Calibri"/>
                      </a:endParaRPr>
                    </a:p>
                  </a:txBody>
                  <a:tcPr marL="38501" marR="38501" marT="0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672835">
                <a:tc row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36880" algn="l"/>
                        </a:tabLst>
                      </a:pPr>
                      <a:r>
                        <a:rPr lang="ru-RU" sz="700" dirty="0">
                          <a:effectLst/>
                        </a:rPr>
                        <a:t> </a:t>
                      </a:r>
                      <a:endParaRPr lang="ru-RU" sz="6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436880" algn="l"/>
                        </a:tabLst>
                      </a:pPr>
                      <a:r>
                        <a:rPr lang="ru-RU" sz="700" dirty="0">
                          <a:effectLst/>
                        </a:rPr>
                        <a:t> </a:t>
                      </a:r>
                      <a:endParaRPr lang="ru-RU" sz="6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436880" algn="l"/>
                        </a:tabLst>
                      </a:pPr>
                      <a:r>
                        <a:rPr lang="ru-RU" sz="700" dirty="0">
                          <a:effectLst/>
                        </a:rPr>
                        <a:t> </a:t>
                      </a:r>
                      <a:endParaRPr lang="ru-RU" sz="6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436880" algn="l"/>
                        </a:tabLst>
                      </a:pPr>
                      <a:r>
                        <a:rPr lang="ru-RU" sz="700" dirty="0">
                          <a:effectLst/>
                        </a:rPr>
                        <a:t> </a:t>
                      </a:r>
                      <a:endParaRPr lang="ru-RU" sz="6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436880" algn="l"/>
                        </a:tabLst>
                      </a:pPr>
                      <a:r>
                        <a:rPr lang="ru-RU" sz="700" dirty="0">
                          <a:effectLst/>
                        </a:rPr>
                        <a:t> </a:t>
                      </a:r>
                      <a:endParaRPr lang="ru-RU" sz="6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436880" algn="l"/>
                        </a:tabLst>
                      </a:pPr>
                      <a:r>
                        <a:rPr lang="ru-RU" sz="700" dirty="0">
                          <a:effectLst/>
                        </a:rPr>
                        <a:t> </a:t>
                      </a:r>
                      <a:endParaRPr lang="ru-RU" sz="6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436880" algn="l"/>
                        </a:tabLst>
                      </a:pPr>
                      <a:r>
                        <a:rPr lang="ru-RU" sz="700" dirty="0">
                          <a:effectLst/>
                        </a:rPr>
                        <a:t>2023-2024</a:t>
                      </a:r>
                      <a:endParaRPr lang="ru-RU" sz="600" dirty="0">
                        <a:effectLst/>
                        <a:latin typeface="Calibri"/>
                        <a:ea typeface="Calibri"/>
                      </a:endParaRPr>
                    </a:p>
                  </a:txBody>
                  <a:tcPr marL="38501" marR="385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2а</a:t>
                      </a:r>
                      <a:endParaRPr lang="ru-RU" sz="6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 </a:t>
                      </a:r>
                      <a:endParaRPr lang="ru-RU" sz="6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 </a:t>
                      </a:r>
                      <a:endParaRPr lang="ru-RU" sz="600">
                        <a:effectLst/>
                      </a:endParaRPr>
                    </a:p>
                    <a:p>
                      <a:pPr algn="ctr">
                        <a:tabLst>
                          <a:tab pos="114300" algn="l"/>
                          <a:tab pos="246380" algn="ctr"/>
                        </a:tabLst>
                      </a:pPr>
                      <a:r>
                        <a:rPr lang="ru-RU" sz="7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/>
                        <a:ea typeface="Calibri"/>
                      </a:endParaRPr>
                    </a:p>
                  </a:txBody>
                  <a:tcPr marL="38501" marR="3850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31</a:t>
                      </a:r>
                      <a:endParaRPr lang="ru-RU" sz="600">
                        <a:effectLst/>
                        <a:latin typeface="Calibri"/>
                        <a:ea typeface="Calibri"/>
                      </a:endParaRPr>
                    </a:p>
                  </a:txBody>
                  <a:tcPr marL="38501" marR="3850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100%</a:t>
                      </a:r>
                      <a:endParaRPr lang="ru-RU" sz="600">
                        <a:effectLst/>
                        <a:latin typeface="Calibri"/>
                        <a:ea typeface="Calibri"/>
                      </a:endParaRPr>
                    </a:p>
                  </a:txBody>
                  <a:tcPr marL="38501" marR="3850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94%</a:t>
                      </a:r>
                      <a:endParaRPr lang="ru-RU" sz="600">
                        <a:effectLst/>
                        <a:latin typeface="Calibri"/>
                        <a:ea typeface="Calibri"/>
                      </a:endParaRPr>
                    </a:p>
                  </a:txBody>
                  <a:tcPr marL="38501" marR="3850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4,6</a:t>
                      </a:r>
                      <a:endParaRPr lang="ru-RU" sz="600">
                        <a:effectLst/>
                        <a:latin typeface="Calibri"/>
                        <a:ea typeface="Calibri"/>
                      </a:endParaRPr>
                    </a:p>
                  </a:txBody>
                  <a:tcPr marL="38501" marR="38501" marT="0" marB="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2507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3</a:t>
                      </a:r>
                      <a:r>
                        <a:rPr lang="en-US" sz="700">
                          <a:effectLst/>
                        </a:rPr>
                        <a:t>а,</a:t>
                      </a:r>
                      <a:r>
                        <a:rPr lang="ru-RU" sz="700">
                          <a:effectLst/>
                        </a:rPr>
                        <a:t>3</a:t>
                      </a:r>
                      <a:r>
                        <a:rPr lang="en-US" sz="700">
                          <a:effectLst/>
                        </a:rPr>
                        <a:t>б,</a:t>
                      </a:r>
                      <a:r>
                        <a:rPr lang="ru-RU" sz="700">
                          <a:effectLst/>
                        </a:rPr>
                        <a:t>3</a:t>
                      </a:r>
                      <a:r>
                        <a:rPr lang="en-US" sz="700">
                          <a:effectLst/>
                        </a:rPr>
                        <a:t>в</a:t>
                      </a:r>
                      <a:endParaRPr lang="ru-RU" sz="600">
                        <a:effectLst/>
                      </a:endParaRPr>
                    </a:p>
                    <a:p>
                      <a:pPr algn="ctr"/>
                      <a:r>
                        <a:rPr lang="ru-RU" sz="7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/>
                        <a:ea typeface="Calibri"/>
                      </a:endParaRPr>
                    </a:p>
                  </a:txBody>
                  <a:tcPr marL="38501" marR="3850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78</a:t>
                      </a:r>
                      <a:endParaRPr lang="ru-RU" sz="600">
                        <a:effectLst/>
                        <a:latin typeface="Calibri"/>
                        <a:ea typeface="Calibri"/>
                      </a:endParaRPr>
                    </a:p>
                  </a:txBody>
                  <a:tcPr marL="38501" marR="3850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100%</a:t>
                      </a:r>
                      <a:endParaRPr lang="ru-RU" sz="600">
                        <a:effectLst/>
                        <a:latin typeface="Calibri"/>
                        <a:ea typeface="Calibri"/>
                      </a:endParaRPr>
                    </a:p>
                  </a:txBody>
                  <a:tcPr marL="38501" marR="3850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97%</a:t>
                      </a:r>
                      <a:endParaRPr lang="ru-RU" sz="600">
                        <a:effectLst/>
                        <a:latin typeface="Calibri"/>
                        <a:ea typeface="Calibri"/>
                      </a:endParaRPr>
                    </a:p>
                  </a:txBody>
                  <a:tcPr marL="38501" marR="3850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4,8</a:t>
                      </a:r>
                      <a:endParaRPr lang="ru-RU" sz="600">
                        <a:effectLst/>
                        <a:latin typeface="Calibri"/>
                        <a:ea typeface="Calibri"/>
                      </a:endParaRPr>
                    </a:p>
                  </a:txBody>
                  <a:tcPr marL="38501" marR="38501" marT="0" marB="0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2507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4</a:t>
                      </a:r>
                      <a:r>
                        <a:rPr lang="en-US" sz="700">
                          <a:effectLst/>
                        </a:rPr>
                        <a:t>а,</a:t>
                      </a:r>
                      <a:r>
                        <a:rPr lang="ru-RU" sz="700">
                          <a:effectLst/>
                        </a:rPr>
                        <a:t>4б</a:t>
                      </a:r>
                      <a:r>
                        <a:rPr lang="en-US" sz="700">
                          <a:effectLst/>
                        </a:rPr>
                        <a:t>,</a:t>
                      </a:r>
                      <a:r>
                        <a:rPr lang="ru-RU" sz="700">
                          <a:effectLst/>
                        </a:rPr>
                        <a:t>4в</a:t>
                      </a:r>
                      <a:endParaRPr lang="ru-RU" sz="600">
                        <a:effectLst/>
                      </a:endParaRPr>
                    </a:p>
                    <a:p>
                      <a:pPr algn="ctr"/>
                      <a:r>
                        <a:rPr lang="ru-RU" sz="7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/>
                        <a:ea typeface="Calibri"/>
                      </a:endParaRPr>
                    </a:p>
                  </a:txBody>
                  <a:tcPr marL="38501" marR="3850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84</a:t>
                      </a:r>
                      <a:endParaRPr lang="ru-RU" sz="600">
                        <a:effectLst/>
                        <a:latin typeface="Calibri"/>
                        <a:ea typeface="Calibri"/>
                      </a:endParaRPr>
                    </a:p>
                  </a:txBody>
                  <a:tcPr marL="38501" marR="3850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100%</a:t>
                      </a:r>
                      <a:endParaRPr lang="ru-RU" sz="600">
                        <a:effectLst/>
                        <a:latin typeface="Calibri"/>
                        <a:ea typeface="Calibri"/>
                      </a:endParaRPr>
                    </a:p>
                  </a:txBody>
                  <a:tcPr marL="38501" marR="3850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98%</a:t>
                      </a:r>
                      <a:endParaRPr lang="ru-RU" sz="600">
                        <a:effectLst/>
                        <a:latin typeface="Calibri"/>
                        <a:ea typeface="Calibri"/>
                      </a:endParaRPr>
                    </a:p>
                  </a:txBody>
                  <a:tcPr marL="38501" marR="3850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4,9</a:t>
                      </a:r>
                      <a:endParaRPr lang="ru-RU" sz="600">
                        <a:effectLst/>
                        <a:latin typeface="Calibri"/>
                        <a:ea typeface="Calibri"/>
                      </a:endParaRPr>
                    </a:p>
                  </a:txBody>
                  <a:tcPr marL="38501" marR="38501" marT="0" marB="0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2507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5</a:t>
                      </a:r>
                      <a:r>
                        <a:rPr lang="en-US" sz="700">
                          <a:effectLst/>
                        </a:rPr>
                        <a:t>а,</a:t>
                      </a:r>
                      <a:r>
                        <a:rPr lang="ru-RU" sz="700">
                          <a:effectLst/>
                        </a:rPr>
                        <a:t>5</a:t>
                      </a:r>
                      <a:r>
                        <a:rPr lang="en-US" sz="700">
                          <a:effectLst/>
                        </a:rPr>
                        <a:t>б,</a:t>
                      </a:r>
                      <a:r>
                        <a:rPr lang="ru-RU" sz="700">
                          <a:effectLst/>
                        </a:rPr>
                        <a:t>5в,5ф</a:t>
                      </a:r>
                      <a:endParaRPr lang="ru-RU" sz="600">
                        <a:effectLst/>
                      </a:endParaRPr>
                    </a:p>
                    <a:p>
                      <a:pPr algn="ctr"/>
                      <a:r>
                        <a:rPr lang="ru-RU" sz="7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/>
                        <a:ea typeface="Calibri"/>
                      </a:endParaRPr>
                    </a:p>
                  </a:txBody>
                  <a:tcPr marL="38501" marR="3850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83</a:t>
                      </a:r>
                      <a:endParaRPr lang="ru-RU" sz="600">
                        <a:effectLst/>
                        <a:latin typeface="Calibri"/>
                        <a:ea typeface="Calibri"/>
                      </a:endParaRPr>
                    </a:p>
                  </a:txBody>
                  <a:tcPr marL="38501" marR="3850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100%</a:t>
                      </a:r>
                      <a:endParaRPr lang="ru-RU" sz="600">
                        <a:effectLst/>
                        <a:latin typeface="Calibri"/>
                        <a:ea typeface="Calibri"/>
                      </a:endParaRPr>
                    </a:p>
                  </a:txBody>
                  <a:tcPr marL="38501" marR="3850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98%</a:t>
                      </a:r>
                      <a:endParaRPr lang="ru-RU" sz="600">
                        <a:effectLst/>
                        <a:latin typeface="Calibri"/>
                        <a:ea typeface="Calibri"/>
                      </a:endParaRPr>
                    </a:p>
                  </a:txBody>
                  <a:tcPr marL="38501" marR="3850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4,9</a:t>
                      </a:r>
                      <a:endParaRPr lang="ru-RU" sz="600">
                        <a:effectLst/>
                        <a:latin typeface="Calibri"/>
                        <a:ea typeface="Calibri"/>
                      </a:endParaRPr>
                    </a:p>
                  </a:txBody>
                  <a:tcPr marL="38501" marR="38501" marT="0" marB="0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2507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7в</a:t>
                      </a:r>
                      <a:endParaRPr lang="ru-RU" sz="600">
                        <a:effectLst/>
                      </a:endParaRPr>
                    </a:p>
                    <a:p>
                      <a:pPr algn="ctr"/>
                      <a:r>
                        <a:rPr lang="ru-RU" sz="7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/>
                        <a:ea typeface="Calibri"/>
                      </a:endParaRPr>
                    </a:p>
                  </a:txBody>
                  <a:tcPr marL="38501" marR="3850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27</a:t>
                      </a:r>
                      <a:endParaRPr lang="ru-RU" sz="600">
                        <a:effectLst/>
                        <a:latin typeface="Calibri"/>
                        <a:ea typeface="Calibri"/>
                      </a:endParaRPr>
                    </a:p>
                  </a:txBody>
                  <a:tcPr marL="38501" marR="3850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100%</a:t>
                      </a:r>
                      <a:endParaRPr lang="ru-RU" sz="600">
                        <a:effectLst/>
                        <a:latin typeface="Calibri"/>
                        <a:ea typeface="Calibri"/>
                      </a:endParaRPr>
                    </a:p>
                  </a:txBody>
                  <a:tcPr marL="38501" marR="3850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96%</a:t>
                      </a:r>
                      <a:endParaRPr lang="ru-RU" sz="600">
                        <a:effectLst/>
                        <a:latin typeface="Calibri"/>
                        <a:ea typeface="Calibri"/>
                      </a:endParaRPr>
                    </a:p>
                  </a:txBody>
                  <a:tcPr marL="38501" marR="3850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4,9</a:t>
                      </a:r>
                      <a:endParaRPr lang="ru-RU" sz="600">
                        <a:effectLst/>
                        <a:latin typeface="Calibri"/>
                        <a:ea typeface="Calibri"/>
                      </a:endParaRPr>
                    </a:p>
                  </a:txBody>
                  <a:tcPr marL="38501" marR="38501" marT="0" marB="0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325078">
                <a:tc row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36880" algn="l"/>
                        </a:tabLst>
                      </a:pPr>
                      <a:r>
                        <a:rPr lang="ru-RU" sz="700">
                          <a:effectLst/>
                        </a:rPr>
                        <a:t> </a:t>
                      </a:r>
                      <a:endParaRPr lang="ru-RU" sz="6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436880" algn="l"/>
                        </a:tabLst>
                      </a:pPr>
                      <a:r>
                        <a:rPr lang="ru-RU" sz="700">
                          <a:effectLst/>
                        </a:rPr>
                        <a:t> </a:t>
                      </a:r>
                      <a:endParaRPr lang="ru-RU" sz="6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436880" algn="l"/>
                        </a:tabLst>
                      </a:pPr>
                      <a:r>
                        <a:rPr lang="ru-RU" sz="700">
                          <a:effectLst/>
                        </a:rPr>
                        <a:t> </a:t>
                      </a:r>
                      <a:endParaRPr lang="ru-RU" sz="6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436880" algn="l"/>
                        </a:tabLst>
                      </a:pPr>
                      <a:r>
                        <a:rPr lang="ru-RU" sz="700">
                          <a:effectLst/>
                        </a:rPr>
                        <a:t> </a:t>
                      </a:r>
                      <a:endParaRPr lang="ru-RU" sz="6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436880" algn="l"/>
                        </a:tabLst>
                      </a:pPr>
                      <a:r>
                        <a:rPr lang="ru-RU" sz="700">
                          <a:effectLst/>
                        </a:rPr>
                        <a:t> </a:t>
                      </a:r>
                      <a:endParaRPr lang="ru-RU" sz="6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436880" algn="l"/>
                        </a:tabLst>
                      </a:pPr>
                      <a:r>
                        <a:rPr lang="ru-RU" sz="700">
                          <a:effectLst/>
                        </a:rPr>
                        <a:t>2024-2025</a:t>
                      </a:r>
                      <a:endParaRPr lang="ru-RU" sz="600">
                        <a:effectLst/>
                        <a:latin typeface="Calibri"/>
                        <a:ea typeface="Calibri"/>
                      </a:endParaRPr>
                    </a:p>
                  </a:txBody>
                  <a:tcPr marL="38501" marR="385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3а</a:t>
                      </a:r>
                      <a:endParaRPr lang="ru-RU" sz="600">
                        <a:effectLst/>
                      </a:endParaRPr>
                    </a:p>
                    <a:p>
                      <a:pPr algn="ctr"/>
                      <a:r>
                        <a:rPr lang="ru-RU" sz="7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/>
                        <a:ea typeface="Calibri"/>
                      </a:endParaRPr>
                    </a:p>
                  </a:txBody>
                  <a:tcPr marL="38501" marR="3850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32</a:t>
                      </a:r>
                      <a:endParaRPr lang="ru-RU" sz="600">
                        <a:effectLst/>
                        <a:latin typeface="Calibri"/>
                        <a:ea typeface="Calibri"/>
                      </a:endParaRPr>
                    </a:p>
                  </a:txBody>
                  <a:tcPr marL="38501" marR="3850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100%</a:t>
                      </a:r>
                      <a:endParaRPr lang="ru-RU" sz="600">
                        <a:effectLst/>
                        <a:latin typeface="Calibri"/>
                        <a:ea typeface="Calibri"/>
                      </a:endParaRPr>
                    </a:p>
                  </a:txBody>
                  <a:tcPr marL="38501" marR="3850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98%</a:t>
                      </a:r>
                      <a:endParaRPr lang="ru-RU" sz="600">
                        <a:effectLst/>
                        <a:latin typeface="Calibri"/>
                        <a:ea typeface="Calibri"/>
                      </a:endParaRPr>
                    </a:p>
                  </a:txBody>
                  <a:tcPr marL="38501" marR="3850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4,8</a:t>
                      </a:r>
                      <a:endParaRPr lang="ru-RU" sz="600">
                        <a:effectLst/>
                        <a:latin typeface="Calibri"/>
                        <a:ea typeface="Calibri"/>
                      </a:endParaRPr>
                    </a:p>
                  </a:txBody>
                  <a:tcPr marL="38501" marR="38501" marT="0" marB="0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32507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4а,4б,4в</a:t>
                      </a:r>
                      <a:endParaRPr lang="ru-RU" sz="600">
                        <a:effectLst/>
                      </a:endParaRPr>
                    </a:p>
                    <a:p>
                      <a:pPr algn="ctr"/>
                      <a:r>
                        <a:rPr lang="ru-RU" sz="7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/>
                        <a:ea typeface="Calibri"/>
                      </a:endParaRPr>
                    </a:p>
                  </a:txBody>
                  <a:tcPr marL="38501" marR="3850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78</a:t>
                      </a:r>
                      <a:endParaRPr lang="ru-RU" sz="600" dirty="0">
                        <a:effectLst/>
                        <a:latin typeface="Calibri"/>
                        <a:ea typeface="Calibri"/>
                      </a:endParaRPr>
                    </a:p>
                  </a:txBody>
                  <a:tcPr marL="38501" marR="3850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100%</a:t>
                      </a:r>
                      <a:endParaRPr lang="ru-RU" sz="600">
                        <a:effectLst/>
                        <a:latin typeface="Calibri"/>
                        <a:ea typeface="Calibri"/>
                      </a:endParaRPr>
                    </a:p>
                  </a:txBody>
                  <a:tcPr marL="38501" marR="3850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97%</a:t>
                      </a:r>
                      <a:endParaRPr lang="ru-RU" sz="600">
                        <a:effectLst/>
                        <a:latin typeface="Calibri"/>
                        <a:ea typeface="Calibri"/>
                      </a:endParaRPr>
                    </a:p>
                  </a:txBody>
                  <a:tcPr marL="38501" marR="3850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4,9</a:t>
                      </a:r>
                      <a:endParaRPr lang="ru-RU" sz="600">
                        <a:effectLst/>
                        <a:latin typeface="Calibri"/>
                        <a:ea typeface="Calibri"/>
                      </a:endParaRPr>
                    </a:p>
                  </a:txBody>
                  <a:tcPr marL="38501" marR="38501" marT="0" marB="0"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32507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5а,5б,5в</a:t>
                      </a:r>
                      <a:endParaRPr lang="ru-RU" sz="600">
                        <a:effectLst/>
                      </a:endParaRPr>
                    </a:p>
                    <a:p>
                      <a:pPr algn="ctr"/>
                      <a:r>
                        <a:rPr lang="ru-RU" sz="7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/>
                        <a:ea typeface="Calibri"/>
                      </a:endParaRPr>
                    </a:p>
                  </a:txBody>
                  <a:tcPr marL="38501" marR="3850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85</a:t>
                      </a:r>
                      <a:endParaRPr lang="ru-RU" sz="600">
                        <a:effectLst/>
                        <a:latin typeface="Calibri"/>
                        <a:ea typeface="Calibri"/>
                      </a:endParaRPr>
                    </a:p>
                  </a:txBody>
                  <a:tcPr marL="38501" marR="3850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100%</a:t>
                      </a:r>
                      <a:endParaRPr lang="ru-RU" sz="600">
                        <a:effectLst/>
                        <a:latin typeface="Calibri"/>
                        <a:ea typeface="Calibri"/>
                      </a:endParaRPr>
                    </a:p>
                  </a:txBody>
                  <a:tcPr marL="38501" marR="3850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96%</a:t>
                      </a:r>
                      <a:endParaRPr lang="ru-RU" sz="600">
                        <a:effectLst/>
                        <a:latin typeface="Calibri"/>
                        <a:ea typeface="Calibri"/>
                      </a:endParaRPr>
                    </a:p>
                  </a:txBody>
                  <a:tcPr marL="38501" marR="3850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4,9</a:t>
                      </a:r>
                      <a:endParaRPr lang="ru-RU" sz="600">
                        <a:effectLst/>
                        <a:latin typeface="Calibri"/>
                        <a:ea typeface="Calibri"/>
                      </a:endParaRPr>
                    </a:p>
                  </a:txBody>
                  <a:tcPr marL="38501" marR="38501" marT="0" marB="0"/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32507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6</a:t>
                      </a:r>
                      <a:r>
                        <a:rPr lang="en-US" sz="700">
                          <a:effectLst/>
                        </a:rPr>
                        <a:t>а,</a:t>
                      </a:r>
                      <a:r>
                        <a:rPr lang="ru-RU" sz="700">
                          <a:effectLst/>
                        </a:rPr>
                        <a:t>6</a:t>
                      </a:r>
                      <a:r>
                        <a:rPr lang="en-US" sz="700">
                          <a:effectLst/>
                        </a:rPr>
                        <a:t>б,</a:t>
                      </a:r>
                      <a:r>
                        <a:rPr lang="ru-RU" sz="700">
                          <a:effectLst/>
                        </a:rPr>
                        <a:t>6</a:t>
                      </a:r>
                      <a:r>
                        <a:rPr lang="en-US" sz="700">
                          <a:effectLst/>
                        </a:rPr>
                        <a:t>в,</a:t>
                      </a:r>
                      <a:r>
                        <a:rPr lang="ru-RU" sz="700">
                          <a:effectLst/>
                        </a:rPr>
                        <a:t>6</a:t>
                      </a:r>
                      <a:r>
                        <a:rPr lang="en-US" sz="700">
                          <a:effectLst/>
                        </a:rPr>
                        <a:t>ф</a:t>
                      </a:r>
                      <a:endParaRPr lang="ru-RU" sz="600">
                        <a:effectLst/>
                      </a:endParaRPr>
                    </a:p>
                    <a:p>
                      <a:pPr algn="ctr"/>
                      <a:r>
                        <a:rPr lang="ru-RU" sz="7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/>
                        <a:ea typeface="Calibri"/>
                      </a:endParaRPr>
                    </a:p>
                  </a:txBody>
                  <a:tcPr marL="38501" marR="3850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99</a:t>
                      </a:r>
                      <a:endParaRPr lang="ru-RU" sz="600">
                        <a:effectLst/>
                        <a:latin typeface="Calibri"/>
                        <a:ea typeface="Calibri"/>
                      </a:endParaRPr>
                    </a:p>
                  </a:txBody>
                  <a:tcPr marL="38501" marR="3850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100%</a:t>
                      </a:r>
                      <a:endParaRPr lang="ru-RU" sz="600">
                        <a:effectLst/>
                        <a:latin typeface="Calibri"/>
                        <a:ea typeface="Calibri"/>
                      </a:endParaRPr>
                    </a:p>
                  </a:txBody>
                  <a:tcPr marL="38501" marR="3850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98%</a:t>
                      </a:r>
                      <a:endParaRPr lang="ru-RU" sz="600">
                        <a:effectLst/>
                        <a:latin typeface="Calibri"/>
                        <a:ea typeface="Calibri"/>
                      </a:endParaRPr>
                    </a:p>
                  </a:txBody>
                  <a:tcPr marL="38501" marR="3850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4,9</a:t>
                      </a:r>
                      <a:endParaRPr lang="ru-RU" sz="600">
                        <a:effectLst/>
                        <a:latin typeface="Calibri"/>
                        <a:ea typeface="Calibri"/>
                      </a:endParaRPr>
                    </a:p>
                  </a:txBody>
                  <a:tcPr marL="38501" marR="38501" marT="0" marB="0"/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50223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8в</a:t>
                      </a:r>
                      <a:endParaRPr lang="ru-RU" sz="600" dirty="0">
                        <a:effectLst/>
                      </a:endParaRPr>
                    </a:p>
                    <a:p>
                      <a:pPr algn="ctr"/>
                      <a:r>
                        <a:rPr lang="ru-RU" sz="700" dirty="0">
                          <a:effectLst/>
                        </a:rPr>
                        <a:t> </a:t>
                      </a:r>
                      <a:endParaRPr lang="ru-RU" sz="600" dirty="0">
                        <a:effectLst/>
                        <a:latin typeface="Calibri"/>
                        <a:ea typeface="Calibri"/>
                      </a:endParaRPr>
                    </a:p>
                  </a:txBody>
                  <a:tcPr marL="38501" marR="3850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27</a:t>
                      </a:r>
                      <a:endParaRPr lang="ru-RU" sz="600">
                        <a:effectLst/>
                        <a:latin typeface="Calibri"/>
                        <a:ea typeface="Calibri"/>
                      </a:endParaRPr>
                    </a:p>
                  </a:txBody>
                  <a:tcPr marL="38501" marR="3850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100%</a:t>
                      </a:r>
                      <a:endParaRPr lang="ru-RU" sz="600">
                        <a:effectLst/>
                        <a:latin typeface="Calibri"/>
                        <a:ea typeface="Calibri"/>
                      </a:endParaRPr>
                    </a:p>
                  </a:txBody>
                  <a:tcPr marL="38501" marR="3850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98%</a:t>
                      </a:r>
                      <a:endParaRPr lang="ru-RU" sz="600">
                        <a:effectLst/>
                        <a:latin typeface="Calibri"/>
                        <a:ea typeface="Calibri"/>
                      </a:endParaRPr>
                    </a:p>
                  </a:txBody>
                  <a:tcPr marL="38501" marR="3850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4,9</a:t>
                      </a:r>
                      <a:endParaRPr lang="ru-RU" sz="600" dirty="0">
                        <a:effectLst/>
                        <a:latin typeface="Calibri"/>
                        <a:ea typeface="Calibri"/>
                      </a:endParaRPr>
                    </a:p>
                  </a:txBody>
                  <a:tcPr marL="38501" marR="38501" marT="0" marB="0"/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55575" y="476672"/>
            <a:ext cx="7388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0"/>
              </a:spcAft>
              <a:tabLst>
                <a:tab pos="594360" algn="l"/>
                <a:tab pos="2969895" algn="l"/>
              </a:tabLst>
            </a:pPr>
            <a:r>
              <a:rPr lang="ru-RU" b="1" dirty="0">
                <a:solidFill>
                  <a:srgbClr val="002060"/>
                </a:solidFill>
                <a:latin typeface="Times New Roman"/>
                <a:ea typeface="Times New Roman"/>
              </a:rPr>
              <a:t>Уровень учебных достижений обучающихся по физической культуре</a:t>
            </a:r>
            <a:endParaRPr lang="ru-RU" dirty="0">
              <a:solidFill>
                <a:srgbClr val="00206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580863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Newsprint</Template>
  <TotalTime>4508</TotalTime>
  <Words>576</Words>
  <Application>Microsoft Office PowerPoint</Application>
  <PresentationFormat>Экран (4:3)</PresentationFormat>
  <Paragraphs>374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NewsPrint</vt:lpstr>
      <vt:lpstr>Результаты педагогической деятельности  Быковских Натальи Николаевны,  учителя физической культуры высшей категории МБОУ СОШ №19 г.Новочеркасска Ростовской области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Пользователь</cp:lastModifiedBy>
  <cp:revision>321</cp:revision>
  <dcterms:created xsi:type="dcterms:W3CDTF">2015-02-20T16:15:52Z</dcterms:created>
  <dcterms:modified xsi:type="dcterms:W3CDTF">2026-04-27T05:50:28Z</dcterms:modified>
</cp:coreProperties>
</file>