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4" r:id="rId3"/>
    <p:sldId id="293" r:id="rId4"/>
    <p:sldId id="275" r:id="rId5"/>
    <p:sldId id="276" r:id="rId6"/>
    <p:sldId id="280" r:id="rId7"/>
    <p:sldId id="284" r:id="rId8"/>
    <p:sldId id="285" r:id="rId9"/>
    <p:sldId id="286" r:id="rId10"/>
    <p:sldId id="29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384751-03EA-4EA4-A6FF-4C35B8AF8C9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5D328-9B49-4502-ABE5-9E1A7560C03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E381CB-1BE5-482D-921A-9488C1F994F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8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04ECF-D3FA-4BB4-90D7-146F018FC3B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11538-5DFF-4FBF-83CD-6294FC304C4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8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B48C0A-7232-4781-820F-91F192BE113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E9E17-1CA6-4C3A-AAA6-EFB39F25C2E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18A82-C5E1-46DB-972B-FD34FB95E74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CC98D3-E7A1-42BE-9C7B-A51EEC25379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58B74-8D27-4745-B383-445E4BD881A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8A22E-53B3-4242-BCEA-9ABE93E0A3A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843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B1A7FD-6C35-4AA9-8B1D-CF4257938D1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8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4625"/>
          </a:xfrm>
        </p:spPr>
        <p:txBody>
          <a:bodyPr/>
          <a:lstStyle/>
          <a:p>
            <a:pPr algn="ctr"/>
            <a:r>
              <a:rPr lang="ru-RU" sz="3200" b="1" dirty="0" smtClean="0"/>
              <a:t>Муниципальное бюджетное общеобразовательное учреждение средняя общеобразовательная школа №19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32586"/>
            <a:ext cx="12093262" cy="532541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Комплексно-краеведческий музей</a:t>
            </a:r>
          </a:p>
          <a:p>
            <a:pPr marL="0" indent="0" algn="ctr">
              <a:buNone/>
            </a:pPr>
            <a:r>
              <a:rPr lang="ru-RU" b="1" dirty="0" smtClean="0"/>
              <a:t>Музейная антресоль</a:t>
            </a:r>
          </a:p>
          <a:p>
            <a:pPr marL="0" indent="0" algn="ctr">
              <a:buNone/>
            </a:pPr>
            <a:r>
              <a:rPr lang="ru-RU" b="1" dirty="0" smtClean="0"/>
              <a:t>Альбом «Они сражались на Миус-фронте»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                                      Руководитель музея:</a:t>
            </a:r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                                Яичникова С.В.,</a:t>
            </a:r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                           Гребенюк Ульяна                   </a:t>
            </a:r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                         ученица 7 а класса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00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98938"/>
            <a:ext cx="11535508" cy="782515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alt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4626"/>
            <a:ext cx="12124592" cy="5413374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25604" name="Picture 4" descr="SAM_9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585"/>
            <a:ext cx="12192000" cy="56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52384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8" y="131885"/>
            <a:ext cx="11931161" cy="101990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Альбом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SAM_9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41438"/>
            <a:ext cx="1077806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" y="1"/>
            <a:ext cx="12101848" cy="11462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1596788"/>
            <a:ext cx="12101847" cy="5261212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buClrTx/>
              <a:buSzTx/>
              <a:buNone/>
            </a:pPr>
            <a:r>
              <a:rPr lang="ru-RU" altLang="ru-RU" sz="1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kern="1200" dirty="0">
                <a:latin typeface="Times New Roman" pitchFamily="18" charset="0"/>
                <a:cs typeface="Times New Roman" pitchFamily="18" charset="0"/>
              </a:rPr>
              <a:t>Этот экспонат самый  - самый, потому что в год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80-летия </a:t>
            </a:r>
            <a:r>
              <a:rPr lang="ru-RU" altLang="ru-RU" sz="1800" b="1" kern="1200" dirty="0">
                <a:latin typeface="Times New Roman" pitchFamily="18" charset="0"/>
                <a:cs typeface="Times New Roman" pitchFamily="18" charset="0"/>
              </a:rPr>
              <a:t>освобождения г. Новочеркасска и Ростовской  области от немецко-фашистских захватчиков он стал       прекрасным иллюстративным материалом к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экскурсиям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800" b="1" kern="1200" dirty="0">
                <a:latin typeface="Times New Roman" pitchFamily="18" charset="0"/>
                <a:cs typeface="Times New Roman" pitchFamily="18" charset="0"/>
              </a:rPr>
              <a:t>Освобождение Новочеркасска. 1943 год».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«Миус-фронт, освобождение Ростовской области.1943 год»</a:t>
            </a:r>
          </a:p>
          <a:p>
            <a:pPr lvl="0" eaLnBrk="1" hangingPunct="1">
              <a:lnSpc>
                <a:spcPct val="150000"/>
              </a:lnSpc>
              <a:buClrTx/>
              <a:buSzTx/>
              <a:buNone/>
            </a:pP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Альбом содержит тексты, фотографии </a:t>
            </a:r>
            <a:r>
              <a:rPr lang="ru-RU" altLang="ru-RU" sz="1800" b="1" kern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схемы повествующие  об одном из этапов освобождении </a:t>
            </a:r>
            <a:r>
              <a:rPr lang="ru-RU" altLang="ru-RU" sz="1800" b="1" kern="1200" dirty="0">
                <a:latin typeface="Times New Roman" pitchFamily="18" charset="0"/>
                <a:cs typeface="Times New Roman" pitchFamily="18" charset="0"/>
              </a:rPr>
              <a:t>Ростовской 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области в 1943 году</a:t>
            </a:r>
            <a:r>
              <a:rPr lang="ru-RU" altLang="ru-RU" sz="1800" b="1" kern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 «Они сражались на Миус-фронте» был создан учениками нашей школы под руководством военрука Васильева Афанасия Петровича, участника освобождения г. Новочеркасска и Ростовской области. Афанасий Петрович был участником боевых действий на Миус-фронте. Материалы альбома содержат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событий, их воспоминания, схемы сражений. Альбом был создан экспедиционным отрядом 6 в класса школы в результате поискового задания: «Боевые подвиги наших земляков в Великой Отечественной войне». Материалы альбома позволяют использовать их в проведении экскурсий в музее и музейных уроках.</a:t>
            </a:r>
          </a:p>
          <a:p>
            <a:pPr lvl="0" eaLnBrk="1" hangingPunct="1">
              <a:lnSpc>
                <a:spcPct val="150000"/>
              </a:lnSpc>
              <a:buClrTx/>
              <a:buSzTx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Альбом « Они сражались на Миус-фронте»</a:t>
            </a:r>
            <a:endParaRPr lang="ru-RU" dirty="0"/>
          </a:p>
        </p:txBody>
      </p:sp>
      <p:pic>
        <p:nvPicPr>
          <p:cNvPr id="4" name="Picture 4" descr="SAM_96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612" y="1323833"/>
            <a:ext cx="7115388" cy="553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51379"/>
            <a:ext cx="5076612" cy="5206621"/>
          </a:xfrm>
        </p:spPr>
        <p:txBody>
          <a:bodyPr/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Командование Южного фронта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В состав фронта входили 51-я, 28-я и 44-я армии, 5-я ударная, 2-я гвардейская армии, 8-я воздушная армия. Южный фронт под началом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Толбухина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действовал против войск 6-й армии под командованием Карла-Адольфа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Холлидта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Ударная группировка фронта наносила удар в центре с рубежа Дмитриевка — Куйбышево —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Ясиновский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протяженностью около 30 километров. Южный фронт должен был разгромить таганрогскую группировку вермахта, освободить Таганрог, выйти на рубеж реки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Еланчик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и оттуда наступать на </a:t>
            </a:r>
            <a:r>
              <a:rPr lang="ru-RU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Сталино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на соединение с войсками ЮЗФ.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dirty="0"/>
          </a:p>
        </p:txBody>
      </p:sp>
      <p:pic>
        <p:nvPicPr>
          <p:cNvPr id="4" name="Picture 4" descr="SAM_96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263" y="177421"/>
            <a:ext cx="742473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83140"/>
            <a:ext cx="4767263" cy="5274860"/>
          </a:xfrm>
        </p:spPr>
        <p:txBody>
          <a:bodyPr/>
          <a:lstStyle/>
          <a:p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51-я армия на правом крыле фронта получила задачу нанести вспомогательный удар на Петрово-</a:t>
            </a:r>
            <a:r>
              <a:rPr lang="ru-RU" sz="1600" dirty="0" err="1">
                <a:solidFill>
                  <a:srgbClr val="222222"/>
                </a:solidFill>
                <a:latin typeface="Arial Black" panose="020B0A04020102020204" pitchFamily="34" charset="0"/>
              </a:rPr>
              <a:t>Красноселье</a:t>
            </a:r>
            <a:r>
              <a:rPr lang="ru-RU" sz="1600" dirty="0">
                <a:solidFill>
                  <a:srgbClr val="222222"/>
                </a:solidFill>
                <a:latin typeface="Arial Black" panose="020B0A04020102020204" pitchFamily="34" charset="0"/>
              </a:rPr>
              <a:t>. В составе армии было семь стрелковых дивизий, отдельная танковая бригада. 5-я ударная армия наносила удар в районе Дмитриевки, и должна была развивать наступление в северо-западном направлении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ru-RU" sz="1600" dirty="0">
                <a:latin typeface="Arial Black" panose="020B0A04020102020204" pitchFamily="34" charset="0"/>
              </a:rPr>
              <a:t>28-я армия получила задачу пробить оборону противника южнее Куйбышева и развивать наступление на юго-запад, чтобы уничтожить войска противника в районе Таганрога. Второй эшелон фронта планировали ввести в бой, когда силы 5-й ударной и 28-й армий преодолеют тактическую полосу обороны противника. 2-я гвардейская армия должна была наступать по линии Кутейниково – </a:t>
            </a:r>
            <a:r>
              <a:rPr lang="ru-RU" sz="1600" dirty="0" err="1">
                <a:latin typeface="Arial Black" panose="020B0A04020102020204" pitchFamily="34" charset="0"/>
              </a:rPr>
              <a:t>Сталино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" y="131885"/>
            <a:ext cx="11825653" cy="85285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dirty="0"/>
          </a:p>
        </p:txBody>
      </p:sp>
      <p:pic>
        <p:nvPicPr>
          <p:cNvPr id="4" name="Picture 4" descr="SAM_96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509"/>
            <a:ext cx="12192000" cy="560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69" y="167055"/>
            <a:ext cx="11939953" cy="870438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altLang="ru-RU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 descr="SAM_9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208"/>
            <a:ext cx="12192000" cy="57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58757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31" y="301625"/>
            <a:ext cx="12088969" cy="867752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altLang="ru-R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4" descr="SAM_9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378"/>
            <a:ext cx="12192000" cy="56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96256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08" y="301625"/>
            <a:ext cx="11755315" cy="674321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Альбом « Они сражались на </a:t>
            </a:r>
            <a:r>
              <a:rPr lang="ru-RU" b="1" dirty="0" smtClean="0">
                <a:solidFill>
                  <a:srgbClr val="FFFFCC">
                    <a:lumMod val="75000"/>
                  </a:srgbClr>
                </a:solidFill>
                <a:latin typeface="Arial Black" panose="020B0A04020102020204" pitchFamily="34" charset="0"/>
              </a:rPr>
              <a:t>Миус-фронте»</a:t>
            </a:r>
            <a:endParaRPr lang="ru-RU" alt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4" descr="SAM_9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662"/>
            <a:ext cx="12192000" cy="57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7710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4">
      <a:dk1>
        <a:srgbClr val="000000"/>
      </a:dk1>
      <a:lt1>
        <a:srgbClr val="64AAAE"/>
      </a:lt1>
      <a:dk2>
        <a:srgbClr val="FFFFCC"/>
      </a:dk2>
      <a:lt2>
        <a:srgbClr val="5F5F5F"/>
      </a:lt2>
      <a:accent1>
        <a:srgbClr val="B4B1DB"/>
      </a:accent1>
      <a:accent2>
        <a:srgbClr val="61C1D7"/>
      </a:accent2>
      <a:accent3>
        <a:srgbClr val="B8D2D3"/>
      </a:accent3>
      <a:accent4>
        <a:srgbClr val="000000"/>
      </a:accent4>
      <a:accent5>
        <a:srgbClr val="D6D5EA"/>
      </a:accent5>
      <a:accent6>
        <a:srgbClr val="57AFC3"/>
      </a:accent6>
      <a:hlink>
        <a:srgbClr val="257177"/>
      </a:hlink>
      <a:folHlink>
        <a:srgbClr val="CCCCCC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292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Verdana</vt:lpstr>
      <vt:lpstr>Wingdings</vt:lpstr>
      <vt:lpstr>Затмение</vt:lpstr>
      <vt:lpstr>Муниципальное бюджетное общеобразовательное учреждение средняя общеобразовательная школа №19</vt:lpstr>
      <vt:lpstr>Альбом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  <vt:lpstr>Альбом « Они сражались на Миус-фронте»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2023-02-28T08:03:14Z</dcterms:created>
  <dcterms:modified xsi:type="dcterms:W3CDTF">2023-03-06T15:09:17Z</dcterms:modified>
</cp:coreProperties>
</file>